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6" r:id="rId2"/>
    <p:sldId id="335" r:id="rId3"/>
    <p:sldId id="336" r:id="rId4"/>
    <p:sldId id="337" r:id="rId5"/>
    <p:sldId id="338" r:id="rId6"/>
    <p:sldId id="357" r:id="rId7"/>
    <p:sldId id="339" r:id="rId8"/>
    <p:sldId id="340" r:id="rId9"/>
    <p:sldId id="300" r:id="rId10"/>
    <p:sldId id="307" r:id="rId11"/>
    <p:sldId id="342" r:id="rId12"/>
    <p:sldId id="343" r:id="rId13"/>
    <p:sldId id="344" r:id="rId14"/>
    <p:sldId id="308" r:id="rId15"/>
    <p:sldId id="345" r:id="rId16"/>
    <p:sldId id="346" r:id="rId17"/>
    <p:sldId id="358" r:id="rId18"/>
    <p:sldId id="359" r:id="rId19"/>
    <p:sldId id="360" r:id="rId20"/>
    <p:sldId id="310" r:id="rId21"/>
    <p:sldId id="347" r:id="rId22"/>
    <p:sldId id="361" r:id="rId23"/>
    <p:sldId id="362" r:id="rId24"/>
    <p:sldId id="348" r:id="rId25"/>
    <p:sldId id="349" r:id="rId26"/>
    <p:sldId id="350" r:id="rId27"/>
    <p:sldId id="363" r:id="rId28"/>
    <p:sldId id="364" r:id="rId29"/>
    <p:sldId id="351" r:id="rId30"/>
    <p:sldId id="365" r:id="rId31"/>
    <p:sldId id="352" r:id="rId32"/>
    <p:sldId id="353" r:id="rId33"/>
    <p:sldId id="316" r:id="rId34"/>
    <p:sldId id="317" r:id="rId35"/>
    <p:sldId id="318" r:id="rId36"/>
    <p:sldId id="319" r:id="rId37"/>
    <p:sldId id="334" r:id="rId38"/>
    <p:sldId id="355" r:id="rId39"/>
    <p:sldId id="366" r:id="rId40"/>
    <p:sldId id="356" r:id="rId41"/>
    <p:sldId id="367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35" autoAdjust="0"/>
    <p:restoredTop sz="95560" autoAdjust="0"/>
  </p:normalViewPr>
  <p:slideViewPr>
    <p:cSldViewPr>
      <p:cViewPr varScale="1">
        <p:scale>
          <a:sx n="74" d="100"/>
          <a:sy n="74" d="100"/>
        </p:scale>
        <p:origin x="-126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03D263B-6006-44EF-89A9-CFDF2A56532D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DD8E99C-82E1-4147-847D-E9CBB0B6F7D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06458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he-IL" sz="13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דברים</a:t>
            </a:r>
            <a:endParaRPr lang="he-IL" sz="13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1"/>
          <p:cNvSpPr txBox="1"/>
          <p:nvPr/>
        </p:nvSpPr>
        <p:spPr>
          <a:xfrm>
            <a:off x="899592" y="5754469"/>
            <a:ext cx="734481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GB" dirty="0"/>
              <a:t>© </a:t>
            </a:r>
            <a:r>
              <a:rPr lang="en-GB" dirty="0" err="1"/>
              <a:t>Shaalvim</a:t>
            </a:r>
            <a:r>
              <a:rPr lang="en-GB" dirty="0"/>
              <a:t> For Women and Rabbi </a:t>
            </a:r>
            <a:r>
              <a:rPr lang="en-GB" dirty="0" err="1"/>
              <a:t>Menachem</a:t>
            </a:r>
            <a:r>
              <a:rPr lang="en-GB" dirty="0"/>
              <a:t> </a:t>
            </a:r>
            <a:r>
              <a:rPr lang="en-GB" dirty="0" err="1"/>
              <a:t>Leibtag</a:t>
            </a:r>
            <a:r>
              <a:rPr lang="en-GB" dirty="0"/>
              <a:t>.</a:t>
            </a:r>
            <a:endParaRPr lang="en-US" dirty="0"/>
          </a:p>
          <a:p>
            <a:pPr algn="ctr" rtl="0"/>
            <a:r>
              <a:rPr lang="en-GB" dirty="0"/>
              <a:t>Please feel free to use and share but please give credit to the above parties.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64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דברים פרק ד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600200"/>
            <a:ext cx="6096000" cy="452596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מד</a:t>
            </a:r>
            <a:r>
              <a:rPr lang="he-IL" dirty="0"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3"/>
                </a:solidFill>
                <a:cs typeface="David" pitchFamily="34" charset="-79"/>
              </a:rPr>
              <a:t>וְזֹאת, הַתּוֹרָה, אֲשֶׁר-שָׂם מֹשֶׁה, לִפְנֵי בְּנֵי יִשְׂרָאֵל. </a:t>
            </a:r>
            <a:endParaRPr lang="en-US" b="1" dirty="0">
              <a:solidFill>
                <a:schemeClr val="accent3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מה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אֵלֶּה, הָעֵדֹת, וְהַחֻקִּים, וְהַמִּשְׁפָּטִים--אֲשֶׁר דִּבֶּר מֹשֶׁה אֶל-בְּנֵי יִשְׂרָאֵל, בְּצֵאתָם מִמִּצְרָיִם.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endParaRPr lang="he-IL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122349" y="1524000"/>
            <a:ext cx="2438400" cy="1143000"/>
          </a:xfrm>
          <a:prstGeom prst="rightArrowCallout">
            <a:avLst>
              <a:gd name="adj1" fmla="val 25000"/>
              <a:gd name="adj2" fmla="val 25000"/>
              <a:gd name="adj3" fmla="val 20493"/>
              <a:gd name="adj4" fmla="val 85259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Talking about upcoming speech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4060882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דברים פרק ה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א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וַיִּקְרָא מֹשֶׁה אֶל-כָּל-יִשְׂרָאֵל וַיֹּאמֶר אֲלֵהֶם שְׁמַע יִשְׂרָאֵל אֶת-הַחֻקִּים וְאֶת-הַמִּשְׁפָּטִים אֲשֶׁר אָנֹכִי דֹּבֵר בְּאָזְנֵיכֶם הַיּוֹם וּלְמַדְתֶּם אֹתָם וּשְׁמַרְתֶּם לַעֲשֹׂתָם.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endParaRPr lang="he-IL" dirty="0" smtClean="0"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accent1"/>
                </a:solidFill>
                <a:cs typeface="David" pitchFamily="34" charset="-79"/>
              </a:rPr>
              <a:t>Bnei Yisrael have to listen to the </a:t>
            </a:r>
            <a:r>
              <a:rPr lang="he-IL" b="1" dirty="0" smtClean="0">
                <a:solidFill>
                  <a:schemeClr val="accent1"/>
                </a:solidFill>
                <a:cs typeface="David" pitchFamily="34" charset="-79"/>
              </a:rPr>
              <a:t>חוקים </a:t>
            </a:r>
            <a:r>
              <a:rPr lang="en-GB" b="1" dirty="0" smtClean="0">
                <a:solidFill>
                  <a:schemeClr val="accent1"/>
                </a:solidFill>
                <a:cs typeface="David" pitchFamily="34" charset="-79"/>
              </a:rPr>
              <a:t> and </a:t>
            </a:r>
            <a:r>
              <a:rPr lang="he-IL" b="1" dirty="0" smtClean="0">
                <a:solidFill>
                  <a:schemeClr val="accent1"/>
                </a:solidFill>
                <a:cs typeface="David" pitchFamily="34" charset="-79"/>
              </a:rPr>
              <a:t>משפטים</a:t>
            </a:r>
            <a:r>
              <a:rPr lang="en-GB" b="1" dirty="0" smtClean="0">
                <a:solidFill>
                  <a:schemeClr val="accent1"/>
                </a:solidFill>
                <a:cs typeface="David" pitchFamily="34" charset="-79"/>
              </a:rPr>
              <a:t> which are the laws Moshe received on Har Sinai.</a:t>
            </a:r>
            <a:endParaRPr lang="en-US" b="1" dirty="0">
              <a:solidFill>
                <a:schemeClr val="accent1"/>
              </a:solidFill>
              <a:cs typeface="David" pitchFamily="34" charset="-79"/>
            </a:endParaRPr>
          </a:p>
          <a:p>
            <a:pPr marL="0" indent="0" algn="r">
              <a:buNone/>
            </a:pPr>
            <a:endParaRPr lang="he-IL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39757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Autofit/>
          </a:bodyPr>
          <a:lstStyle/>
          <a:p>
            <a:pPr rtl="1"/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דברים פרק כו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0" y="1371600"/>
            <a:ext cx="4800600" cy="53340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טז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הַיּוֹם הַזֶּה, יְהוָה אֱלֹהֶיךָ מְצַוְּךָ </a:t>
            </a:r>
            <a:r>
              <a:rPr lang="he-IL" sz="2200" b="1" dirty="0">
                <a:solidFill>
                  <a:schemeClr val="accent6"/>
                </a:solidFill>
                <a:cs typeface="David" pitchFamily="34" charset="-79"/>
              </a:rPr>
              <a:t>לַעֲשׂוֹת אֶת-הַחֻקִּים הָאֵלֶּה--וְאֶת-הַמִּשְׁפָּטִים</a:t>
            </a:r>
            <a:r>
              <a:rPr lang="he-IL" sz="2200" dirty="0">
                <a:cs typeface="David" pitchFamily="34" charset="-79"/>
              </a:rPr>
              <a:t>; </a:t>
            </a:r>
            <a:r>
              <a:rPr lang="he-IL" sz="2200" b="1" dirty="0">
                <a:solidFill>
                  <a:schemeClr val="accent5"/>
                </a:solidFill>
                <a:cs typeface="David" pitchFamily="34" charset="-79"/>
              </a:rPr>
              <a:t>וְשָׁמַרְתָּ וְעָשִׂיתָ אוֹתָם, בְּכָל-לְבָבְךָ וּבְכָל-נַפְשֶׁךָ. </a:t>
            </a:r>
            <a:endParaRPr lang="en-US" sz="2200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יז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אֶת-יְהוָה הֶאֱמַרְתָּ, הַיּוֹם: </a:t>
            </a:r>
            <a:endParaRPr lang="en-US" sz="2200" dirty="0">
              <a:cs typeface="David" pitchFamily="34" charset="-79"/>
            </a:endParaRPr>
          </a:p>
          <a:p>
            <a:pPr marL="0" lvl="0" indent="0" algn="r" rtl="1">
              <a:buNone/>
            </a:pPr>
            <a:r>
              <a:rPr lang="he-IL" sz="2200" b="1" dirty="0">
                <a:solidFill>
                  <a:schemeClr val="accent4"/>
                </a:solidFill>
                <a:cs typeface="David" pitchFamily="34" charset="-79"/>
              </a:rPr>
              <a:t>לִהְיוֹת לְךָ לֵאלֹהִים </a:t>
            </a:r>
            <a:r>
              <a:rPr lang="he-IL" sz="2200" dirty="0" smtClean="0">
                <a:cs typeface="David" pitchFamily="34" charset="-79"/>
              </a:rPr>
              <a:t> </a:t>
            </a:r>
            <a:endParaRPr lang="en-US" sz="2200" dirty="0">
              <a:cs typeface="David" pitchFamily="34" charset="-79"/>
            </a:endParaRPr>
          </a:p>
          <a:p>
            <a:pPr marL="0" lvl="0" indent="0" algn="r" rtl="1">
              <a:buNone/>
            </a:pPr>
            <a:r>
              <a:rPr lang="he-IL" sz="2200" b="1" dirty="0">
                <a:solidFill>
                  <a:schemeClr val="accent3"/>
                </a:solidFill>
                <a:cs typeface="David" pitchFamily="34" charset="-79"/>
              </a:rPr>
              <a:t>וְלָלֶכֶת </a:t>
            </a:r>
            <a:r>
              <a:rPr lang="he-IL" sz="2200" b="1" dirty="0" smtClean="0">
                <a:solidFill>
                  <a:schemeClr val="accent3"/>
                </a:solidFill>
                <a:cs typeface="David" pitchFamily="34" charset="-79"/>
              </a:rPr>
              <a:t>בִּדְרָכָיו,</a:t>
            </a:r>
          </a:p>
          <a:p>
            <a:pPr marL="0" lvl="0" indent="0" algn="r" rtl="1">
              <a:buNone/>
            </a:pPr>
            <a:r>
              <a:rPr lang="he-IL" sz="2200" b="1" dirty="0" smtClean="0">
                <a:solidFill>
                  <a:schemeClr val="accent2"/>
                </a:solidFill>
                <a:cs typeface="David" pitchFamily="34" charset="-79"/>
              </a:rPr>
              <a:t>וְלִשְׁמֹר </a:t>
            </a:r>
            <a:r>
              <a:rPr lang="he-IL" sz="2200" b="1" dirty="0">
                <a:solidFill>
                  <a:schemeClr val="accent2"/>
                </a:solidFill>
                <a:cs typeface="David" pitchFamily="34" charset="-79"/>
              </a:rPr>
              <a:t>חֻקָּיו וּמִצְו‍ֹתָיו וּמִשְׁפָּטָיו- </a:t>
            </a:r>
            <a:endParaRPr lang="he-IL" sz="2200" b="1" dirty="0" smtClean="0">
              <a:solidFill>
                <a:schemeClr val="accent2"/>
              </a:solidFill>
              <a:cs typeface="David" pitchFamily="34" charset="-79"/>
            </a:endParaRPr>
          </a:p>
          <a:p>
            <a:pPr marL="0" lvl="0" indent="0" algn="r" rtl="1">
              <a:buNone/>
            </a:pPr>
            <a:r>
              <a:rPr lang="he-IL" sz="2200" b="1" dirty="0" smtClean="0">
                <a:solidFill>
                  <a:schemeClr val="accent1"/>
                </a:solidFill>
                <a:cs typeface="David" pitchFamily="34" charset="-79"/>
              </a:rPr>
              <a:t>וְלִשְׁמֹעַ </a:t>
            </a:r>
            <a:r>
              <a:rPr lang="he-IL" sz="2200" b="1" dirty="0">
                <a:solidFill>
                  <a:schemeClr val="accent1"/>
                </a:solidFill>
                <a:cs typeface="David" pitchFamily="34" charset="-79"/>
              </a:rPr>
              <a:t>בְּקֹלוֹ. </a:t>
            </a:r>
            <a:endParaRPr lang="he-IL" sz="2200" b="1" dirty="0" smtClean="0">
              <a:solidFill>
                <a:schemeClr val="accent1"/>
              </a:solidFill>
              <a:cs typeface="David" pitchFamily="34" charset="-79"/>
            </a:endParaRPr>
          </a:p>
          <a:p>
            <a:pPr marL="0" lv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יח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וַיהוָה הֶאֱמִירְךָ הַיּוֹם, </a:t>
            </a:r>
            <a:r>
              <a:rPr lang="he-IL" sz="2200" b="1" dirty="0">
                <a:solidFill>
                  <a:schemeClr val="accent1"/>
                </a:solidFill>
                <a:cs typeface="David" pitchFamily="34" charset="-79"/>
              </a:rPr>
              <a:t>לִהְיוֹת לוֹ לְעַם סְגֻלָּה, </a:t>
            </a:r>
            <a:r>
              <a:rPr lang="he-IL" sz="2200" dirty="0">
                <a:cs typeface="David" pitchFamily="34" charset="-79"/>
              </a:rPr>
              <a:t>כַּאֲשֶׁר, דִּבֶּר-לָךְ; </a:t>
            </a:r>
            <a:r>
              <a:rPr lang="he-IL" sz="2200" dirty="0" smtClean="0">
                <a:cs typeface="David" pitchFamily="34" charset="-79"/>
              </a:rPr>
              <a:t>וְלִשְׁמֹר</a:t>
            </a:r>
            <a:r>
              <a:rPr lang="he-IL" sz="2200" dirty="0">
                <a:cs typeface="David" pitchFamily="34" charset="-79"/>
              </a:rPr>
              <a:t>, כָּל-מִצְו‍ֹתָיו. </a:t>
            </a:r>
            <a:endParaRPr lang="en-US" sz="22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>
                <a:cs typeface="David" pitchFamily="34" charset="-79"/>
              </a:rPr>
              <a:t>יט</a:t>
            </a:r>
            <a:r>
              <a:rPr lang="he-IL" sz="2200" dirty="0">
                <a:cs typeface="David" pitchFamily="34" charset="-79"/>
              </a:rPr>
              <a:t> </a:t>
            </a:r>
            <a:r>
              <a:rPr lang="he-IL" sz="2200" b="1" dirty="0">
                <a:cs typeface="David" pitchFamily="34" charset="-79"/>
              </a:rPr>
              <a:t>וּלְתִתְּךָ עֶלְיוֹן, עַל כָּל-הַגּוֹיִם אֲשֶׁר עָשָׂה, לִתְהִלָּה, וּלְשֵׁם וּלְתִפְאָרֶת; וְלִהְיֹתְךָ עַם-קָדֹשׁ לַיהוָה אֱלֹהֶיךָ, כַּאֲשֶׁר דִּבֵּר. </a:t>
            </a:r>
            <a:endParaRPr lang="en-US" sz="2200" b="1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76200" y="1295400"/>
            <a:ext cx="4114800" cy="6858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91304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Two parts of Moshe’s speech:</a:t>
            </a:r>
          </a:p>
          <a:p>
            <a:pPr algn="ctr"/>
            <a:r>
              <a:rPr lang="en-GB" sz="2000" dirty="0" smtClean="0"/>
              <a:t>1) Keeping the laws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76200" y="2057400"/>
            <a:ext cx="4129825" cy="3810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91797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2) Having the right attitude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61175" y="2743200"/>
            <a:ext cx="4129825" cy="3048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90549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 smtClean="0">
                <a:latin typeface="David" pitchFamily="34" charset="-79"/>
                <a:cs typeface="David" pitchFamily="34" charset="-79"/>
              </a:rPr>
              <a:t>ברית מילה</a:t>
            </a:r>
            <a:endParaRPr lang="he-IL" sz="2000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7" name="Right Arrow Callout 6"/>
          <p:cNvSpPr/>
          <p:nvPr/>
        </p:nvSpPr>
        <p:spPr>
          <a:xfrm>
            <a:off x="61175" y="3200400"/>
            <a:ext cx="4129825" cy="3810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91484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 smtClean="0">
                <a:latin typeface="David" pitchFamily="34" charset="-79"/>
                <a:cs typeface="David" pitchFamily="34" charset="-79"/>
              </a:rPr>
              <a:t>צדק ומשפט – ברית בין הבתרים</a:t>
            </a:r>
            <a:endParaRPr lang="he-IL" sz="2000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8" name="Right Arrow Callout 7"/>
          <p:cNvSpPr/>
          <p:nvPr/>
        </p:nvSpPr>
        <p:spPr>
          <a:xfrm>
            <a:off x="61174" y="3657600"/>
            <a:ext cx="4129826" cy="3048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92108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 smtClean="0">
                <a:latin typeface="David" pitchFamily="34" charset="-79"/>
                <a:cs typeface="David" pitchFamily="34" charset="-79"/>
              </a:rPr>
              <a:t>מתן תורה</a:t>
            </a:r>
            <a:endParaRPr lang="he-IL" sz="2000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9" name="Right Arrow Callout 8"/>
          <p:cNvSpPr/>
          <p:nvPr/>
        </p:nvSpPr>
        <p:spPr>
          <a:xfrm>
            <a:off x="46149" y="4229100"/>
            <a:ext cx="4129825" cy="3810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92794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 smtClean="0">
                <a:latin typeface="David" pitchFamily="34" charset="-79"/>
                <a:cs typeface="David" pitchFamily="34" charset="-79"/>
              </a:rPr>
              <a:t>ברית סיני</a:t>
            </a:r>
            <a:endParaRPr lang="he-IL" sz="2000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0" name="Right Arrow Callout 9"/>
          <p:cNvSpPr/>
          <p:nvPr/>
        </p:nvSpPr>
        <p:spPr>
          <a:xfrm>
            <a:off x="76200" y="4876800"/>
            <a:ext cx="4099774" cy="12954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90950"/>
            </a:avLst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By keeping these laws, they will make G-d’s reputation great. Devarim turns them into a nation representing G-d.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3365064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e-IL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לכה דודי</a:t>
            </a:r>
            <a:br>
              <a:rPr lang="he-IL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A Parallel of Sefer Devarim</a:t>
            </a:r>
            <a:endParaRPr lang="he-IL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 anchor="ctr">
            <a:normAutofit fontScale="92500" lnSpcReduction="10000"/>
          </a:bodyPr>
          <a:lstStyle/>
          <a:p>
            <a:pPr marL="0" indent="0" algn="ctr" rtl="1">
              <a:buNone/>
            </a:pPr>
            <a:r>
              <a:rPr lang="he-IL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שמור </a:t>
            </a:r>
            <a:r>
              <a:rPr lang="he-IL" b="1" dirty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וזכור בדיבור אחד, </a:t>
            </a:r>
            <a:r>
              <a:rPr lang="he-IL" dirty="0">
                <a:latin typeface="David" pitchFamily="34" charset="-79"/>
                <a:cs typeface="David" pitchFamily="34" charset="-79"/>
              </a:rPr>
              <a:t/>
            </a:r>
            <a:br>
              <a:rPr lang="he-IL" dirty="0">
                <a:latin typeface="David" pitchFamily="34" charset="-79"/>
                <a:cs typeface="David" pitchFamily="34" charset="-79"/>
              </a:rPr>
            </a:br>
            <a:r>
              <a:rPr lang="he-IL" dirty="0">
                <a:latin typeface="David" pitchFamily="34" charset="-79"/>
                <a:cs typeface="David" pitchFamily="34" charset="-79"/>
              </a:rPr>
              <a:t>השמיענו אל המיוחד, </a:t>
            </a:r>
            <a:br>
              <a:rPr lang="he-IL" dirty="0">
                <a:latin typeface="David" pitchFamily="34" charset="-79"/>
                <a:cs typeface="David" pitchFamily="34" charset="-79"/>
              </a:rPr>
            </a:b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אדוני אחד ושמו אחד, </a:t>
            </a:r>
            <a:r>
              <a:rPr lang="he-IL" dirty="0">
                <a:latin typeface="David" pitchFamily="34" charset="-79"/>
                <a:cs typeface="David" pitchFamily="34" charset="-79"/>
              </a:rPr>
              <a:t/>
            </a:r>
            <a:br>
              <a:rPr lang="he-IL" dirty="0">
                <a:latin typeface="David" pitchFamily="34" charset="-79"/>
                <a:cs typeface="David" pitchFamily="34" charset="-79"/>
              </a:rPr>
            </a:br>
            <a:r>
              <a:rPr lang="he-IL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לשם ולתפארת ולתהילה.</a:t>
            </a:r>
            <a:endParaRPr lang="en-US" b="1" dirty="0">
              <a:solidFill>
                <a:schemeClr val="accent6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 </a:t>
            </a:r>
            <a:endParaRPr lang="en-US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he-IL" b="1" u="sng" dirty="0" smtClean="0">
                <a:cs typeface="David" pitchFamily="34" charset="-79"/>
              </a:rPr>
              <a:t>דברים פרק ה</a:t>
            </a:r>
          </a:p>
          <a:p>
            <a:pPr marL="0" indent="0" algn="r" rtl="1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יא</a:t>
            </a:r>
            <a:r>
              <a:rPr lang="he-IL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שָׁמוֹר אֶת-יוֹם הַשַּׁבָּת</a:t>
            </a:r>
            <a:r>
              <a:rPr lang="he-IL" dirty="0">
                <a:latin typeface="David" pitchFamily="34" charset="-79"/>
                <a:cs typeface="David" pitchFamily="34" charset="-79"/>
              </a:rPr>
              <a:t>, לְקַדְּשׁוֹ, כַּאֲשֶׁר צִוְּךָ, יְהוָה אֱלֹהֶיךָ.</a:t>
            </a:r>
            <a:endParaRPr lang="he-IL" b="1" u="sng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u="sng" dirty="0" smtClean="0">
                <a:cs typeface="David" pitchFamily="34" charset="-79"/>
              </a:rPr>
              <a:t>דברים פרק ו</a:t>
            </a:r>
          </a:p>
          <a:p>
            <a:pPr marL="0" indent="0" algn="r" rtl="1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ד</a:t>
            </a:r>
            <a:r>
              <a:rPr lang="he-IL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שְׁמַע, יִשְׂרָאֵל: יְהוָה אֱלֹהֵינוּ, יְהוָה </a:t>
            </a: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אֶחָד.</a:t>
            </a:r>
          </a:p>
          <a:p>
            <a:pPr marL="0" indent="0" algn="r" rtl="1">
              <a:buNone/>
            </a:pPr>
            <a:r>
              <a:rPr lang="he-IL" b="1" u="sng" dirty="0" smtClean="0">
                <a:cs typeface="David" pitchFamily="34" charset="-79"/>
              </a:rPr>
              <a:t>דברים פרק כו</a:t>
            </a: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יט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וּלְתִתְּךָ עֶלְיוֹן, עַל כָּל-הַגּוֹיִם אֲשֶׁר עָשָׂה, </a:t>
            </a:r>
            <a:r>
              <a:rPr lang="he-IL" b="1" dirty="0">
                <a:solidFill>
                  <a:schemeClr val="accent6"/>
                </a:solidFill>
                <a:cs typeface="David" pitchFamily="34" charset="-79"/>
              </a:rPr>
              <a:t>לִתְהִלָּה, וּלְשֵׁם וּלְתִפְאָרֶת</a:t>
            </a:r>
            <a:r>
              <a:rPr lang="he-IL" dirty="0">
                <a:cs typeface="David" pitchFamily="34" charset="-79"/>
              </a:rPr>
              <a:t>; וְלִהְיֹתְךָ עַם-קָדֹשׁ לַיהוָה אֱלֹהֶיךָ, כַּאֲשֶׁר דִּבֵּר. </a:t>
            </a:r>
            <a:endParaRPr lang="en-US" dirty="0">
              <a:cs typeface="David" pitchFamily="34" charset="-79"/>
            </a:endParaRP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586954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76200"/>
            <a:ext cx="4040188" cy="639762"/>
          </a:xfrm>
        </p:spPr>
        <p:txBody>
          <a:bodyPr>
            <a:noAutofit/>
          </a:bodyPr>
          <a:lstStyle/>
          <a:p>
            <a:pPr algn="ctr" rtl="1"/>
            <a:r>
              <a:rPr lang="he-IL" sz="2000" dirty="0" smtClean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דברים פרק כז</a:t>
            </a:r>
          </a:p>
          <a:p>
            <a:pPr algn="ctr" rtl="1"/>
            <a:r>
              <a:rPr lang="en-GB" sz="2000" dirty="0" smtClean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- Write speech on big stones</a:t>
            </a:r>
            <a:endParaRPr lang="he-IL" sz="2000" dirty="0">
              <a:solidFill>
                <a:schemeClr val="accent1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76200" y="533400"/>
            <a:ext cx="5181600" cy="53340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וַיְצַו מֹשֶׁה וְזִקְנֵי יִשְׂרָאֵל, אֶת-הָעָם לֵאמֹר: שָׁמֹר, אֶת-כָּל-הַמִּצְוָה, אֲשֶׁר אָנֹכִי מְצַוֶּה אֶתְכֶם, הַיּוֹם.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וְהָיָה, בַּיּוֹם אֲשֶׁר תַּעַבְרוּ אֶת-הַיַּרְדֵּן, אֶל-הָאָרֶץ, אֲשֶׁר-יְהוָה אֱלֹהֶיךָ נֹתֵן לָךְ--</a:t>
            </a:r>
            <a:r>
              <a:rPr lang="he-IL" sz="2000" b="1" dirty="0">
                <a:solidFill>
                  <a:schemeClr val="accent5"/>
                </a:solidFill>
                <a:cs typeface="David" pitchFamily="34" charset="-79"/>
              </a:rPr>
              <a:t>וַהֲקֵמֹתָ לְךָ אֲבָנִים גְּדֹלוֹת</a:t>
            </a:r>
            <a:r>
              <a:rPr lang="he-IL" sz="2000" dirty="0">
                <a:cs typeface="David" pitchFamily="34" charset="-79"/>
              </a:rPr>
              <a:t>, וְשַׂדְתָּ אֹתָם בַּשִּׂיד.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וְכָתַבְתָּ עֲלֵיהֶן, אֶת-כָּל-דִּבְרֵי </a:t>
            </a:r>
            <a:r>
              <a:rPr lang="he-IL" sz="2000" b="1" dirty="0">
                <a:solidFill>
                  <a:schemeClr val="accent2"/>
                </a:solidFill>
                <a:cs typeface="David" pitchFamily="34" charset="-79"/>
              </a:rPr>
              <a:t>הַתּוֹרָה</a:t>
            </a:r>
            <a:r>
              <a:rPr lang="he-IL" sz="2000" dirty="0">
                <a:solidFill>
                  <a:schemeClr val="accent2"/>
                </a:solidFill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הַזֹּאת--בְּעָבְרֶךָ: לְמַעַן אֲשֶׁר תָּבֹא אֶל-הָאָרֶץ אֲשֶׁר-יְהוָה אֱלֹהֶיךָ נֹתֵן לְךָ, אֶרֶץ זָבַת חָלָב וּדְבַשׁ, כַּאֲשֶׁר דִּבֶּר יְהוָה אֱלֹהֵי-אֲבֹתֶיךָ, לָךְ.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ד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וְהָיָה, בְּעָבְרְכֶם אֶת-הַיַּרְדֵּן, תָּקִימוּ אֶת-הָאֲבָנִים הָאֵלֶּה אֲשֶׁר אָנֹכִי מְצַוֶּה אֶתְכֶם הַיּוֹם, בְּהַר עֵיבָל; וְשַׂדְתָּ אוֹתָם, בַּשִּׂיד.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ה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וּבָנִיתָ שָּׁם מִזְבֵּחַ</a:t>
            </a:r>
            <a:r>
              <a:rPr lang="he-IL" sz="2000" dirty="0">
                <a:cs typeface="David" pitchFamily="34" charset="-79"/>
              </a:rPr>
              <a:t>, לַיהוָה אֱלֹהֶיךָ: מִזְבַּח אֲבָנִים, לֹא-תָנִיף עֲלֵיהֶם בַּרְזֶל.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ו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אֲבָנִים שְׁלֵמוֹת תִּבְנֶה, אֶת-מִזְבַּח יְהוָה אֱלֹהֶיךָ; </a:t>
            </a:r>
            <a:r>
              <a:rPr lang="he-IL" sz="2000" b="1" dirty="0">
                <a:solidFill>
                  <a:schemeClr val="accent4"/>
                </a:solidFill>
                <a:cs typeface="David" pitchFamily="34" charset="-79"/>
              </a:rPr>
              <a:t>וְהַעֲלִיתָ עָלָיו עוֹלֹת, לַיהוָה אֱלֹהֶיךָ. </a:t>
            </a:r>
            <a:endParaRPr lang="he-IL" sz="2000" b="1" dirty="0" smtClean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4"/>
                </a:solidFill>
                <a:cs typeface="David" pitchFamily="34" charset="-79"/>
              </a:rPr>
              <a:t>וְזָבַחְתָּ שְׁלָמִים</a:t>
            </a:r>
            <a:r>
              <a:rPr lang="he-IL" sz="2000" dirty="0">
                <a:cs typeface="David" pitchFamily="34" charset="-79"/>
              </a:rPr>
              <a:t>, </a:t>
            </a:r>
            <a:r>
              <a:rPr lang="he-IL" sz="2000" b="1" dirty="0">
                <a:solidFill>
                  <a:schemeClr val="accent3"/>
                </a:solidFill>
                <a:cs typeface="David" pitchFamily="34" charset="-79"/>
              </a:rPr>
              <a:t>וְאָכַלְתָּ שָּׁם</a:t>
            </a:r>
            <a:r>
              <a:rPr lang="he-IL" sz="2000" dirty="0">
                <a:cs typeface="David" pitchFamily="34" charset="-79"/>
              </a:rPr>
              <a:t>; וְשָׂמַחְתָּ, לִפְנֵי יְהוָה אֱלֹהֶיךָ.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ח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1"/>
                </a:solidFill>
                <a:cs typeface="David" pitchFamily="34" charset="-79"/>
              </a:rPr>
              <a:t>וְכָתַבְתָּ עַל-הָאֲבָנִים, אֶת-כָּל-דִּבְרֵי </a:t>
            </a:r>
            <a:r>
              <a:rPr lang="he-IL" sz="2000" b="1" dirty="0">
                <a:solidFill>
                  <a:schemeClr val="accent2"/>
                </a:solidFill>
                <a:cs typeface="David" pitchFamily="34" charset="-79"/>
              </a:rPr>
              <a:t>הַתּוֹרָה</a:t>
            </a:r>
            <a:r>
              <a:rPr lang="he-IL" sz="2000" dirty="0">
                <a:solidFill>
                  <a:schemeClr val="accent2"/>
                </a:solidFill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1"/>
                </a:solidFill>
                <a:cs typeface="David" pitchFamily="34" charset="-79"/>
              </a:rPr>
              <a:t>הַזֹּאת--בַּאֵר הֵיטֵב. </a:t>
            </a:r>
          </a:p>
          <a:p>
            <a:pPr marL="0" indent="0" algn="r" rtl="1">
              <a:buNone/>
            </a:pPr>
            <a:endParaRPr lang="en-US" sz="2000" dirty="0">
              <a:cs typeface="David" pitchFamily="34" charset="-79"/>
            </a:endParaRPr>
          </a:p>
          <a:p>
            <a:pPr marL="0" indent="0" algn="r">
              <a:buNone/>
            </a:pPr>
            <a:endParaRPr lang="he-IL" sz="2000" dirty="0">
              <a:cs typeface="David" pitchFamily="34" charset="-79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5254625" y="-228600"/>
            <a:ext cx="4041775" cy="639762"/>
          </a:xfrm>
        </p:spPr>
        <p:txBody>
          <a:bodyPr/>
          <a:lstStyle/>
          <a:p>
            <a:pPr algn="ctr" rtl="1"/>
            <a:r>
              <a:rPr lang="he-IL" dirty="0" smtClean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שמות פרק כד</a:t>
            </a:r>
            <a:endParaRPr lang="he-IL" dirty="0">
              <a:solidFill>
                <a:schemeClr val="accent1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5257800" y="304800"/>
            <a:ext cx="3810000" cy="5287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ד</a:t>
            </a:r>
            <a:r>
              <a:rPr lang="he-IL" sz="2000" dirty="0">
                <a:cs typeface="David" pitchFamily="34" charset="-79"/>
              </a:rPr>
              <a:t> וַיִּכְתֹּב מֹשֶׁה אֵת כָּל-דִּבְרֵי יְהוָה וַיַּשְׁכֵּם בַּבֹּקֶר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וַיִּבֶן מִזְבֵּחַ</a:t>
            </a:r>
            <a:r>
              <a:rPr lang="he-IL" sz="2000" dirty="0">
                <a:cs typeface="David" pitchFamily="34" charset="-79"/>
              </a:rPr>
              <a:t> תַּחַת הָהָר </a:t>
            </a:r>
            <a:r>
              <a:rPr lang="he-IL" sz="2000" b="1" dirty="0">
                <a:solidFill>
                  <a:schemeClr val="accent5"/>
                </a:solidFill>
                <a:cs typeface="David" pitchFamily="34" charset="-79"/>
              </a:rPr>
              <a:t>וּשְׁתֵּים עֶשְׂרֵה מַצֵּבָה </a:t>
            </a:r>
            <a:r>
              <a:rPr lang="he-IL" sz="2000" dirty="0">
                <a:cs typeface="David" pitchFamily="34" charset="-79"/>
              </a:rPr>
              <a:t>לִשְׁנֵים עָשָׂר שִׁבְטֵי יִשְׂרָאֵל.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ה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וַיִּשְׁלַח אֶת-נַעֲרֵי בְּנֵי יִשְׂרָאֵל </a:t>
            </a:r>
            <a:r>
              <a:rPr lang="he-IL" sz="2000" b="1" dirty="0">
                <a:solidFill>
                  <a:schemeClr val="accent4"/>
                </a:solidFill>
                <a:cs typeface="David" pitchFamily="34" charset="-79"/>
              </a:rPr>
              <a:t>וַיַּעֲלוּ עֹלֹת וַיִּזְבְּחוּ זְבָחִים שְׁלָמִים לַיהוָה פָּרִים</a:t>
            </a:r>
            <a:r>
              <a:rPr lang="he-IL" sz="2000" dirty="0">
                <a:cs typeface="David" pitchFamily="34" charset="-79"/>
              </a:rPr>
              <a:t>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ו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וַיִּקַּח מֹשֶׁה חֲצִי הַדָּם וַיָּשֶׂם בָּאַגָּנֹת וַחֲצִי הַדָּם זָרַק עַל-הַמִּזְבֵּחַ.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1"/>
                </a:solidFill>
                <a:cs typeface="David" pitchFamily="34" charset="-79"/>
              </a:rPr>
              <a:t>וַיִּקַּח סֵפֶר הַבְּרִית וַיִּקְרָא בְּאָזְנֵי הָעָם וַיֹּאמְרוּ כֹּל אֲשֶׁר-דִּבֶּר יְהוָה נַעֲשֶׂה וְנִשְׁמָע. </a:t>
            </a:r>
            <a:endParaRPr lang="he-IL" sz="2000" b="1" dirty="0" smtClean="0">
              <a:solidFill>
                <a:schemeClr val="accent1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ח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וַיִּקַּח מֹשֶׁה אֶת-הַדָּם וַיִּזְרֹק עַל-הָעָם וַיֹּאמֶר הִנֵּה דַם-הַבְּרִית אֲשֶׁר כָּרַת יְהוָה עִמָּכֶם עַל כָּל-הַדְּבָרִים הָאֵלֶּה.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וַיַּעַל מֹשֶׁה וְאַהֲרֹן נָדָב וַאֲבִיהוּא וְשִׁבְעִים מִזִּקְנֵי יִשְׂרָאֵל.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וַיִּרְאוּ אֵת אֱלֹהֵי יִשְׂרָאֵל וְתַחַת רַגְלָיו כְּמַעֲשֵׂה לִבְנַת הַסַּפִּיר וּכְעֶצֶם הַשָּׁמַיִם לָטֹהַר.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וְאֶל-אֲצִילֵי בְּנֵי יִשְׂרָאֵל לֹא שָׁלַח יָדוֹ וַיֶּחֱזוּ אֶת-הָאֱלֹהִים </a:t>
            </a:r>
            <a:r>
              <a:rPr lang="he-IL" sz="2000" b="1" dirty="0">
                <a:solidFill>
                  <a:schemeClr val="accent3"/>
                </a:solidFill>
                <a:cs typeface="David" pitchFamily="34" charset="-79"/>
              </a:rPr>
              <a:t>וַיֹּאכְלוּ וַיִּשְׁתּוּ</a:t>
            </a:r>
            <a:r>
              <a:rPr lang="he-IL" sz="2000" dirty="0" smtClean="0">
                <a:cs typeface="David" pitchFamily="34" charset="-79"/>
              </a:rPr>
              <a:t>.</a:t>
            </a:r>
            <a:endParaRPr lang="en-US" sz="2000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33935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 uiExpand="1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דברים פרק לא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r" rtl="1">
              <a:spcAft>
                <a:spcPts val="0"/>
              </a:spcAft>
              <a:buNone/>
            </a:pPr>
            <a:r>
              <a:rPr lang="he-IL" b="1" dirty="0">
                <a:solidFill>
                  <a:srgbClr val="000000"/>
                </a:solidFill>
                <a:latin typeface="Times New Roman"/>
                <a:ea typeface="Times New Roman"/>
                <a:cs typeface="David"/>
              </a:rPr>
              <a:t>י</a:t>
            </a:r>
            <a:r>
              <a:rPr lang="ar-SA" b="1" dirty="0" smtClean="0">
                <a:solidFill>
                  <a:srgbClr val="000000"/>
                </a:solidFill>
                <a:latin typeface="Times New Roman"/>
                <a:ea typeface="Times New Roman"/>
                <a:cs typeface="David"/>
              </a:rPr>
              <a:t>ב</a:t>
            </a:r>
            <a:r>
              <a:rPr lang="ar-SA" dirty="0" smtClean="0">
                <a:solidFill>
                  <a:srgbClr val="000000"/>
                </a:solidFill>
                <a:latin typeface="Times New Roman"/>
                <a:ea typeface="Times New Roman"/>
                <a:cs typeface="David"/>
              </a:rPr>
              <a:t> </a:t>
            </a:r>
            <a:r>
              <a:rPr lang="ar-SA" b="1" dirty="0">
                <a:solidFill>
                  <a:srgbClr val="000000"/>
                </a:solidFill>
                <a:latin typeface="Times New Roman"/>
                <a:ea typeface="Times New Roman"/>
                <a:cs typeface="David"/>
              </a:rPr>
              <a:t>הַקְהֵל אֶת-הָעָם</a:t>
            </a:r>
            <a:r>
              <a:rPr lang="ar-SA" dirty="0">
                <a:solidFill>
                  <a:srgbClr val="000000"/>
                </a:solidFill>
                <a:latin typeface="Times New Roman"/>
                <a:ea typeface="Times New Roman"/>
                <a:cs typeface="David"/>
              </a:rPr>
              <a:t>, הָאֲנָשִׁים וְהַנָּשִׁים וְהַטַּף, וְגֵרְךָ, אֲשֶׁר בִּשְׁעָרֶיךָ- לְמַעַן יִשְׁמְעוּ וּלְמַעַן יִלְמְדוּ, וְיָרְאוּ אֶת-יְהוָה אֱלֹהֵיכֶם, וְשָׁמְרוּ לַעֲשׂוֹת, </a:t>
            </a:r>
            <a:r>
              <a:rPr lang="ar-SA" b="1" dirty="0">
                <a:solidFill>
                  <a:srgbClr val="000000"/>
                </a:solidFill>
                <a:latin typeface="Times New Roman"/>
                <a:ea typeface="Times New Roman"/>
                <a:cs typeface="David"/>
              </a:rPr>
              <a:t>אֶת-כָּל-דִּבְרֵי הַתּוֹרָה הַזֹּאת.</a:t>
            </a:r>
            <a:r>
              <a:rPr lang="ar-SA" dirty="0">
                <a:solidFill>
                  <a:srgbClr val="000000"/>
                </a:solidFill>
                <a:latin typeface="Times New Roman"/>
                <a:ea typeface="Times New Roman"/>
                <a:cs typeface="David"/>
              </a:rPr>
              <a:t>  </a:t>
            </a:r>
            <a:endParaRPr lang="he-IL" dirty="0" smtClean="0">
              <a:solidFill>
                <a:srgbClr val="000000"/>
              </a:solidFill>
              <a:latin typeface="Times New Roman"/>
              <a:ea typeface="Times New Roman"/>
              <a:cs typeface="David"/>
            </a:endParaRPr>
          </a:p>
          <a:p>
            <a:pPr marL="0" indent="0" algn="r" rtl="1">
              <a:spcAft>
                <a:spcPts val="0"/>
              </a:spcAft>
              <a:buNone/>
            </a:pPr>
            <a:endParaRPr lang="en-GB" b="1" dirty="0" smtClean="0">
              <a:solidFill>
                <a:srgbClr val="000000"/>
              </a:solidFill>
              <a:latin typeface="Times New Roman"/>
              <a:ea typeface="Times New Roman"/>
              <a:cs typeface="David"/>
            </a:endParaRPr>
          </a:p>
          <a:p>
            <a:pPr marL="0" indent="0" algn="r" rtl="1">
              <a:spcAft>
                <a:spcPts val="0"/>
              </a:spcAft>
              <a:buNone/>
            </a:pPr>
            <a:r>
              <a:rPr lang="ar-SA" b="1" dirty="0" smtClean="0">
                <a:solidFill>
                  <a:srgbClr val="000000"/>
                </a:solidFill>
                <a:latin typeface="Times New Roman"/>
                <a:ea typeface="Times New Roman"/>
                <a:cs typeface="David"/>
              </a:rPr>
              <a:t>יג</a:t>
            </a:r>
            <a:r>
              <a:rPr lang="ar-SA" dirty="0" smtClean="0">
                <a:solidFill>
                  <a:srgbClr val="000000"/>
                </a:solidFill>
                <a:latin typeface="Times New Roman"/>
                <a:ea typeface="Times New Roman"/>
                <a:cs typeface="David"/>
              </a:rPr>
              <a:t> </a:t>
            </a:r>
            <a:r>
              <a:rPr lang="ar-SA" dirty="0">
                <a:solidFill>
                  <a:srgbClr val="000000"/>
                </a:solidFill>
                <a:latin typeface="Times New Roman"/>
                <a:ea typeface="Times New Roman"/>
                <a:cs typeface="David"/>
              </a:rPr>
              <a:t>וּבְנֵיהֶם אֲשֶׁר לֹא-יָדְעוּ, יִשְׁמְעוּ וְלָמְדוּ--לְיִרְאָה, אֶת-יְהוָה אֱלֹהֵיכֶם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  <a:cs typeface="David"/>
              </a:rPr>
              <a:t>....</a:t>
            </a:r>
            <a:r>
              <a:rPr lang="en-US" b="1" dirty="0">
                <a:solidFill>
                  <a:srgbClr val="000000"/>
                </a:solidFill>
                <a:latin typeface="Comic Sans MS"/>
                <a:ea typeface="Times New Roman"/>
                <a:cs typeface="David"/>
              </a:rPr>
              <a:t> </a:t>
            </a:r>
            <a:endParaRPr lang="en-US" sz="2000" dirty="0">
              <a:latin typeface="Times New Roman"/>
              <a:ea typeface="Times New Roman"/>
            </a:endParaRPr>
          </a:p>
          <a:p>
            <a:pPr marL="0" indent="0" algn="r">
              <a:buNone/>
            </a:pPr>
            <a:endParaRPr lang="he-IL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36391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יהושע פרק כד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46021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2000" b="1" dirty="0" smtClean="0">
                <a:solidFill>
                  <a:schemeClr val="accent1"/>
                </a:solidFill>
                <a:cs typeface="David" pitchFamily="34" charset="-79"/>
              </a:rPr>
              <a:t>What is missing from this history section?</a:t>
            </a: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וַיֶּאֱסֹף יְהוֹשֻׁעַ אֶת-כָּל-שִׁבְטֵי יִשְׂרָאֵל שְׁכֶמָה וַיִּקְרָא לְזִקְנֵי יִשְׂרָאֵל וּלְרָאשָׁיו וּלְשֹׁפְטָיו וּלְשֹׁטְרָיו וַיִּתְיַצְּבוּ לִפְנֵי הָאֱלֹהִים. </a:t>
            </a:r>
            <a:r>
              <a:rPr lang="he-IL" sz="2000" b="1" dirty="0">
                <a:cs typeface="David" pitchFamily="34" charset="-79"/>
              </a:rPr>
              <a:t>ב</a:t>
            </a:r>
            <a:r>
              <a:rPr lang="he-IL" sz="2000" dirty="0">
                <a:cs typeface="David" pitchFamily="34" charset="-79"/>
              </a:rPr>
              <a:t> וַיֹּאמֶר יְהוֹשֻׁעַ אֶל-כָּל-הָעָם כֹּה-אָמַר יְהוָה אֱלֹהֵי יִשְׂרָאֵל בְּעֵבֶר הַנָּהָר יָשְׁבוּ אֲבוֹתֵיכֶם מֵעוֹלָם תֶּרַח אֲבִי אַבְרָהָם וַאֲבִי נָחוֹר וַיַּעַבְדוּ אֱלֹהִים אֲחֵרִים. </a:t>
            </a:r>
            <a:r>
              <a:rPr lang="he-IL" sz="2000" b="1" dirty="0">
                <a:cs typeface="David" pitchFamily="34" charset="-79"/>
              </a:rPr>
              <a:t>ג</a:t>
            </a:r>
            <a:r>
              <a:rPr lang="he-IL" sz="2000" dirty="0">
                <a:cs typeface="David" pitchFamily="34" charset="-79"/>
              </a:rPr>
              <a:t> וָאֶקַּח אֶת-אֲבִיכֶם אֶת-אַבְרָהָם מֵעֵבֶר הַנָּהָר וָאוֹלֵךְ אֹתוֹ בְּכָל-אֶרֶץ כְּנָעַן וָאַרְבֶּה אֶת-זַרְעוֹ וָאֶתֶּן-לוֹ אֶת-יִצְחָק. </a:t>
            </a:r>
            <a:r>
              <a:rPr lang="he-IL" sz="2000" b="1" dirty="0">
                <a:cs typeface="David" pitchFamily="34" charset="-79"/>
              </a:rPr>
              <a:t>ד</a:t>
            </a:r>
            <a:r>
              <a:rPr lang="he-IL" sz="2000" dirty="0">
                <a:cs typeface="David" pitchFamily="34" charset="-79"/>
              </a:rPr>
              <a:t> וָאֶתֵּן לְיִצְחָק אֶת-יַעֲקֹב וְאֶת-עֵשָׂו וָאֶתֵּן לְעֵשָׂו אֶת-הַר שֵׂעִיר לָרֶשֶׁת אוֹתוֹ וְיַעֲקֹב וּבָנָיו יָרְדוּ מִצְרָיִם. </a:t>
            </a:r>
            <a:r>
              <a:rPr lang="he-IL" sz="2000" b="1" dirty="0">
                <a:cs typeface="David" pitchFamily="34" charset="-79"/>
              </a:rPr>
              <a:t>ה</a:t>
            </a:r>
            <a:r>
              <a:rPr lang="he-IL" sz="2000" dirty="0">
                <a:cs typeface="David" pitchFamily="34" charset="-79"/>
              </a:rPr>
              <a:t> וָאֶשְׁלַח אֶת-מֹשֶׁה וְאֶת-אַהֲרֹן וָאֶגֹּף אֶת-מִצְרַיִם כַּאֲשֶׁר עָשִׂיתִי בְּקִרְבּוֹ וְאַחַר הוֹצֵאתִי אֶתְכֶם. </a:t>
            </a:r>
            <a:r>
              <a:rPr lang="he-IL" sz="2000" b="1" dirty="0">
                <a:cs typeface="David" pitchFamily="34" charset="-79"/>
              </a:rPr>
              <a:t>ו</a:t>
            </a:r>
            <a:r>
              <a:rPr lang="he-IL" sz="2000" dirty="0">
                <a:cs typeface="David" pitchFamily="34" charset="-79"/>
              </a:rPr>
              <a:t> וָאוֹצִיא אֶת-אֲבוֹתֵיכֶם מִמִּצְרַיִם וַתָּבֹאוּ הַיָּמָּה וַיִּרְדְּפוּ מִצְרַיִם אַחֲרֵי אֲבוֹתֵיכֶם בְּרֶכֶב וּבְפָרָשִׁים יַם-סוּף. </a:t>
            </a:r>
            <a:r>
              <a:rPr lang="he-IL" sz="2000" b="1" dirty="0">
                <a:cs typeface="David" pitchFamily="34" charset="-79"/>
              </a:rPr>
              <a:t>ז</a:t>
            </a:r>
            <a:r>
              <a:rPr lang="he-IL" sz="2000" dirty="0">
                <a:cs typeface="David" pitchFamily="34" charset="-79"/>
              </a:rPr>
              <a:t> וַיִּצְעֲקוּ אֶל-יְהוָה וַיָּשֶׂם מַאֲפֵל בֵּינֵיכֶם וּבֵין הַמִּצְרִים וַיָּבֵא עָלָיו אֶת-הַיָּם וַיְכַסֵּהוּ וַתִּרְאֶינָה עֵינֵיכֶם אֵת אֲשֶׁר-עָשִׂיתִי בְּמִצְרָיִם וַתֵּשְׁבוּ בַמִּדְבָּר יָמִים רַבִּים. </a:t>
            </a:r>
            <a:r>
              <a:rPr lang="he-IL" sz="2000" b="1" dirty="0">
                <a:cs typeface="David" pitchFamily="34" charset="-79"/>
              </a:rPr>
              <a:t>ח</a:t>
            </a:r>
            <a:r>
              <a:rPr lang="he-IL" sz="2000" dirty="0">
                <a:cs typeface="David" pitchFamily="34" charset="-79"/>
              </a:rPr>
              <a:t> וָאָבִא אֶתְכֶם אֶל-אֶרֶץ הָאֱמֹרִי הַיּוֹשֵׁב בְּעֵבֶר הַיַּרְדֵּן וַיִּלָּחֲמוּ אִתְּכֶם וָאֶתֵּן אוֹתָם בְּיֶדְכֶם וַתִּירְשׁוּ אֶת-אַרְצָם וָאַשְׁמִידֵם מִפְּנֵיכֶם. </a:t>
            </a:r>
            <a:r>
              <a:rPr lang="he-IL" sz="2000" b="1" dirty="0">
                <a:cs typeface="David" pitchFamily="34" charset="-79"/>
              </a:rPr>
              <a:t>ט</a:t>
            </a:r>
            <a:r>
              <a:rPr lang="he-IL" sz="2000" dirty="0">
                <a:cs typeface="David" pitchFamily="34" charset="-79"/>
              </a:rPr>
              <a:t> וַיָּקָם בָּלָק בֶּן-צִפּוֹר מֶלֶךְ מוֹאָב וַיִּלָּחֶם בְּיִשְׂרָאֵל וַיִּשְׁלַח וַיִּקְרָא לְבִלְעָם בֶּן-בְּעוֹר לְקַלֵּל אֶתְכֶם. </a:t>
            </a:r>
            <a:r>
              <a:rPr lang="he-IL" sz="2000" b="1" dirty="0">
                <a:cs typeface="David" pitchFamily="34" charset="-79"/>
              </a:rPr>
              <a:t>י</a:t>
            </a:r>
            <a:r>
              <a:rPr lang="he-IL" sz="2000" dirty="0">
                <a:cs typeface="David" pitchFamily="34" charset="-79"/>
              </a:rPr>
              <a:t> וְלֹא אָבִיתִי לִשְׁמֹעַ לְבִלְעָם וַיְבָרֶךְ בָּרוֹךְ אֶתְכֶם וָאַצִּל אֶתְכֶם מִיָּדוֹ. </a:t>
            </a:r>
            <a:r>
              <a:rPr lang="he-IL" sz="2000" b="1" dirty="0">
                <a:cs typeface="David" pitchFamily="34" charset="-79"/>
              </a:rPr>
              <a:t>יא</a:t>
            </a:r>
            <a:r>
              <a:rPr lang="he-IL" sz="2000" dirty="0">
                <a:cs typeface="David" pitchFamily="34" charset="-79"/>
              </a:rPr>
              <a:t> וַתַּעַבְרוּ אֶת-הַיַּרְדֵּן וַתָּבֹאוּ אֶל-יְרִיחוֹ וַיִּלָּחֲמוּ בָכֶם בַּעֲלֵי-יְרִיחוֹ הָאֱמֹרִי וְהַפְּרִזִּי וְהַכְּנַעֲנִי וְהַחִתִּי וְהַגִּרְגָּשִׁי הַחִוִּי וְהַיְבוּסִי וָאֶתֵּן אוֹתָם בְּיֶדְכֶם. </a:t>
            </a:r>
            <a:r>
              <a:rPr lang="he-IL" sz="2000" b="1" dirty="0">
                <a:cs typeface="David" pitchFamily="34" charset="-79"/>
              </a:rPr>
              <a:t>יב</a:t>
            </a:r>
            <a:r>
              <a:rPr lang="he-IL" sz="2000" dirty="0">
                <a:cs typeface="David" pitchFamily="34" charset="-79"/>
              </a:rPr>
              <a:t> וָאֶשְׁלַח לִפְנֵיכֶם אֶת-הַצִּרְעָה וַתְּגָרֶשׁ אוֹתָם מִפְּנֵיכֶם שְׁנֵי מַלְכֵי הָאֱמֹרִי לֹא בְחַרְבְּךָ וְלֹא בְקַשְׁתֶּךָ. </a:t>
            </a:r>
            <a:r>
              <a:rPr lang="he-IL" sz="2000" b="1" dirty="0">
                <a:cs typeface="David" pitchFamily="34" charset="-79"/>
              </a:rPr>
              <a:t>יג</a:t>
            </a:r>
            <a:r>
              <a:rPr lang="he-IL" sz="2000" dirty="0">
                <a:cs typeface="David" pitchFamily="34" charset="-79"/>
              </a:rPr>
              <a:t> וָאֶתֵּן לָכֶם אֶרֶץ אֲשֶׁר לֹא-יָגַעְתָּ בָּהּ וְעָרִים אֲשֶׁר לֹא-בְנִיתֶם וַתֵּשְׁבוּ בָּהֶם כְּרָמִים וְזֵיתִים אֲשֶׁר לֹא-נְטַעְתֶּם אַתֶּם אֹכְלִים. </a:t>
            </a:r>
            <a:endParaRPr lang="he-IL" sz="2000" dirty="0" smtClean="0"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sz="2800" b="1" dirty="0" smtClean="0">
                <a:solidFill>
                  <a:schemeClr val="accent1"/>
                </a:solidFill>
                <a:cs typeface="David" pitchFamily="34" charset="-79"/>
              </a:rPr>
              <a:t>Matan Torah!</a:t>
            </a:r>
            <a:endParaRPr lang="en-US" sz="2800" b="1" dirty="0">
              <a:solidFill>
                <a:schemeClr val="accent1"/>
              </a:solidFill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49281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יהושע פרק כד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2400" b="1" dirty="0" smtClean="0">
                <a:solidFill>
                  <a:schemeClr val="accent1"/>
                </a:solidFill>
                <a:cs typeface="David" pitchFamily="34" charset="-79"/>
              </a:rPr>
              <a:t>Yehoshua</a:t>
            </a:r>
            <a:r>
              <a:rPr lang="en-GB" sz="2400" b="1" dirty="0">
                <a:solidFill>
                  <a:schemeClr val="accent1"/>
                </a:solidFill>
                <a:cs typeface="David" pitchFamily="34" charset="-79"/>
              </a:rPr>
              <a:t> </a:t>
            </a:r>
            <a:r>
              <a:rPr lang="en-GB" sz="2400" b="1" dirty="0" smtClean="0">
                <a:solidFill>
                  <a:schemeClr val="accent1"/>
                </a:solidFill>
                <a:cs typeface="David" pitchFamily="34" charset="-79"/>
              </a:rPr>
              <a:t>offers the people a choice:</a:t>
            </a:r>
            <a:endParaRPr lang="he-IL" sz="2400" b="1" dirty="0" smtClean="0">
              <a:solidFill>
                <a:schemeClr val="accent1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יד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וְעַתָּה יְראוּ אֶת-יְהוָה וְעִבְדוּ אֹתוֹ בְּתָמִים וּבֶאֱמֶת וְהָסִירוּ אֶת-אֱלֹהִים אֲשֶׁר עָבְדוּ אֲבוֹתֵיכֶם בְּעֵבֶר הַנָּהָר וּבְמִצְרַיִם וְעִבְדוּ אֶת-יְהוָה. </a:t>
            </a:r>
            <a:endParaRPr lang="he-IL" sz="24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טו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וְאִם רַע בְּעֵינֵיכֶם לַעֲבֹד אֶת-יְהוָה בַּחֲרוּ לָכֶם הַיּוֹם אֶת-מִי תַעֲבֹדוּן אִם אֶת-אֱלֹהִים אֲשֶׁר-עָבְדוּ אֲבוֹתֵיכֶם אֲשֶׁר מֵעֵבֶר הַנָּהָר וְאִם אֶת-אֱלֹהֵי הָאֱמֹרִי אֲשֶׁר אַתֶּם יֹשְׁבִים בְּאַרְצָם וְאָנֹכִי וּבֵיתִי נַעֲבֹד אֶת-יְהוָה. </a:t>
            </a:r>
            <a:endParaRPr lang="he-IL" sz="2400" dirty="0" smtClean="0">
              <a:cs typeface="David" pitchFamily="34" charset="-79"/>
            </a:endParaRPr>
          </a:p>
          <a:p>
            <a:pPr marL="0" indent="0" algn="r" rtl="1">
              <a:buNone/>
            </a:pPr>
            <a:endParaRPr lang="he-IL" sz="2400" dirty="0" smtClean="0"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sz="2400" b="1" dirty="0" smtClean="0">
                <a:solidFill>
                  <a:schemeClr val="accent6"/>
                </a:solidFill>
                <a:cs typeface="David" pitchFamily="34" charset="-79"/>
              </a:rPr>
              <a:t>This choice was last made at Matan Torah when we were dependent on G-d.</a:t>
            </a:r>
          </a:p>
          <a:p>
            <a:pPr marL="0" indent="0" algn="ctr">
              <a:buNone/>
            </a:pPr>
            <a:r>
              <a:rPr lang="en-GB" sz="2400" b="1" dirty="0" smtClean="0">
                <a:solidFill>
                  <a:schemeClr val="accent5"/>
                </a:solidFill>
                <a:cs typeface="David" pitchFamily="34" charset="-79"/>
              </a:rPr>
              <a:t>Now they are entering Eretz Yisrael and apparently don’t need G-d anymore. </a:t>
            </a:r>
          </a:p>
          <a:p>
            <a:pPr marL="0" indent="0" algn="ctr">
              <a:buNone/>
            </a:pPr>
            <a:r>
              <a:rPr lang="en-GB" sz="2400" b="1" dirty="0" smtClean="0">
                <a:solidFill>
                  <a:schemeClr val="accent4"/>
                </a:solidFill>
                <a:cs typeface="David" pitchFamily="34" charset="-79"/>
              </a:rPr>
              <a:t>Therefore, they have a new choice to make.</a:t>
            </a:r>
            <a:endParaRPr lang="en-US" sz="2400" b="1" dirty="0">
              <a:solidFill>
                <a:schemeClr val="accent4"/>
              </a:solidFill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83647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יהושע פרק כד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52578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2000" b="1" dirty="0" smtClean="0">
                <a:solidFill>
                  <a:schemeClr val="accent1"/>
                </a:solidFill>
                <a:cs typeface="David" pitchFamily="34" charset="-79"/>
              </a:rPr>
              <a:t>The people choose to follow G-d:</a:t>
            </a:r>
            <a:endParaRPr lang="en-US" sz="2000" b="1" dirty="0">
              <a:solidFill>
                <a:schemeClr val="accent1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וַיַּעַן הָעָם וַיֹּאמֶר חָלִילָה לָּנוּ מֵעֲזֹב אֶת-יְהוָה לַעֲבֹד אֱלֹהִים אֲחֵרִים.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כִּי יְהוָה אֱלֹהֵינוּ הוּא הַמַּעֲלֶה אֹתָנוּ וְאֶת-אֲבוֹתֵינוּ מֵאֶרֶץ מִצְרַיִם מִבֵּית עֲבָדִים וַאֲשֶׁר עָשָׂה לְעֵינֵינוּ אֶת-הָאֹתוֹת הַגְּדֹלוֹת הָאֵלֶּה וַיִּשְׁמְרֵנוּ בְּכָל-הַדֶּרֶךְ אֲשֶׁר הָלַכְנוּ בָהּ וּבְכֹל הָעַמִּים אֲשֶׁר עָבַרְנוּ בְּקִרְבָּם</a:t>
            </a:r>
            <a:r>
              <a:rPr lang="he-IL" sz="2000" dirty="0" smtClean="0">
                <a:cs typeface="David" pitchFamily="34" charset="-79"/>
              </a:rPr>
              <a:t>.</a:t>
            </a:r>
          </a:p>
          <a:p>
            <a:pPr marL="0" indent="0" algn="r" rtl="1">
              <a:buNone/>
            </a:pPr>
            <a:endParaRPr lang="en-US" sz="2000" dirty="0"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sz="2000" b="1" dirty="0" smtClean="0">
                <a:solidFill>
                  <a:schemeClr val="accent1"/>
                </a:solidFill>
                <a:cs typeface="David" pitchFamily="34" charset="-79"/>
              </a:rPr>
              <a:t>Yehoshua tries to discourage the people from entering the brit:</a:t>
            </a: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יח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וַיְגָרֶשׁ יְהוָה אֶת-כָּל-הָעַמִּים וְאֶת-הָאֱמֹרִי יֹשֵׁב הָאָרֶץ מִפָּנֵינוּ גַּם-אֲנַחְנוּ נַעֲבֹד אֶת-יְהוָה כִּי-הוּא אֱלֹהֵינוּ.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יט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וַיֹּאמֶר יְהוֹשֻׁעַ אֶל-הָעָם לֹא תוּכְלוּ לַעֲבֹד אֶת-יְהוָה כִּי-אֱלֹהִים קְדֹשִׁים הוּא אֵל-קַנּוֹא הוּא לֹא-יִשָּׂא לְפִשְׁעֲכֶם וּלְחַטֹּאותֵיכֶם.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כִּי תַעַזְבוּ אֶת-יְהוָה וַעֲבַדְתֶּם אֱלֹהֵי נֵכָר וְשָׁב וְהֵרַע לָכֶם וְכִלָּה אֶתְכֶם אַחֲרֵי אֲשֶׁר-הֵיטִיב לָכֶם</a:t>
            </a:r>
            <a:r>
              <a:rPr lang="he-IL" sz="2000" dirty="0" smtClean="0">
                <a:cs typeface="David" pitchFamily="34" charset="-79"/>
              </a:rPr>
              <a:t>.</a:t>
            </a:r>
          </a:p>
          <a:p>
            <a:pPr marL="0" indent="0" algn="r" rtl="1">
              <a:buNone/>
            </a:pPr>
            <a:endParaRPr lang="en-US" sz="2000" dirty="0"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sz="2000" b="1" dirty="0" smtClean="0">
                <a:solidFill>
                  <a:schemeClr val="accent1"/>
                </a:solidFill>
                <a:cs typeface="David" pitchFamily="34" charset="-79"/>
              </a:rPr>
              <a:t>The people insist they will follow G-d:</a:t>
            </a: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וַיֹּאמֶר הָעָם אֶל-יְהוֹשֻׁעַ לֹא כִּי אֶת-יְהוָה נַעֲבֹד. </a:t>
            </a:r>
            <a:endParaRPr lang="en-US" sz="2000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18200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יהושע פרק כד</a:t>
            </a:r>
            <a:b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sz="6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Accepting the covenant without a mountain over our heads.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 anchor="ctr">
            <a:noAutofit/>
          </a:bodyPr>
          <a:lstStyle/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כב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וַיֹּאמֶר יְהוֹשֻׁעַ אֶל-הָעָם עֵדִים אַתֶּם בָּכֶם כִּי-אַתֶּם בְּחַרְתֶּם לָכֶם אֶת-יְהוָה לַעֲבֹד אוֹתוֹ וַיֹּאמְרוּ עֵדִים. </a:t>
            </a:r>
            <a:endParaRPr lang="he-IL" sz="24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כג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וְעַתָּה הָסִירוּ אֶת-אֱלֹהֵי הַנֵּכָר אֲשֶׁר בְּקִרְבְּכֶם וְהַטּוּ אֶת-לְבַבְכֶם אֶל-יְהוָה אֱלֹהֵי יִשְׂרָאֵל. </a:t>
            </a:r>
            <a:endParaRPr lang="he-IL" sz="2400" dirty="0" smtClean="0">
              <a:cs typeface="David" pitchFamily="34" charset="-79"/>
            </a:endParaRPr>
          </a:p>
          <a:p>
            <a:pPr marL="0" indent="0" algn="ctr" rtl="1">
              <a:buNone/>
            </a:pPr>
            <a:r>
              <a:rPr lang="he-IL" sz="2400" b="1" dirty="0" smtClean="0">
                <a:solidFill>
                  <a:schemeClr val="accent1"/>
                </a:solidFill>
                <a:cs typeface="David" pitchFamily="34" charset="-79"/>
              </a:rPr>
              <a:t>נעשה ונשמע:</a:t>
            </a: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כד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וַיֹּאמְרוּ הָעָם אֶל-יְהוֹשֻׁעַ אֶת-יְהוָה אֱלֹהֵינוּ נַעֲבֹד וּבְקוֹלוֹ נִשְׁמָע. </a:t>
            </a:r>
            <a:endParaRPr lang="en-US" sz="2400" dirty="0">
              <a:cs typeface="David" pitchFamily="34" charset="-79"/>
            </a:endParaRPr>
          </a:p>
          <a:p>
            <a:pPr marL="0" indent="0" algn="r" rtl="1">
              <a:buNone/>
            </a:pPr>
            <a:endParaRPr lang="he-IL" sz="2400" b="1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כה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וַיִּכְרֹת יְהוֹשֻׁעַ בְּרִית לָעָם בַּיּוֹם הַהוּא וַיָּשֶׂם לוֹ חֹק וּמִשְׁפָּט בִּשְׁכֶם. </a:t>
            </a:r>
            <a:endParaRPr lang="en-US" sz="2400" dirty="0">
              <a:cs typeface="David" pitchFamily="34" charset="-79"/>
            </a:endParaRPr>
          </a:p>
          <a:p>
            <a:pPr marL="0" indent="0" algn="r">
              <a:buNone/>
            </a:pPr>
            <a:r>
              <a:rPr lang="he-IL" sz="2400" b="1" dirty="0" smtClean="0">
                <a:cs typeface="David" pitchFamily="34" charset="-79"/>
              </a:rPr>
              <a:t>כו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וַיִּכְתֹּב יְהוֹשֻׁעַ אֶת-הַדְּבָרִים הָאֵלֶּה בְּסֵפֶר תּוֹרַת אֱלֹהִים וַיִּקַּח אֶבֶן גְּדוֹלָה וַיְקִימֶהָ שָּׁם תַּחַת הָאַלָּה אֲשֶׁר בְּמִקְדַּשׁ יְהוָה. </a:t>
            </a:r>
            <a:br>
              <a:rPr lang="he-IL" sz="2400" dirty="0">
                <a:cs typeface="David" pitchFamily="34" charset="-79"/>
              </a:rPr>
            </a:br>
            <a:endParaRPr lang="he-IL" sz="2400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85872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שמות פרק לד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19200"/>
            <a:ext cx="7010400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וַיֹּאמֶר יְהוָה אֶל-מֹשֶׁה כְּתָב-לְךָ אֶת-הַדְּבָרִים הָאֵלֶּה כִּי עַל-פִּי הַדְּבָרִים הָאֵלֶּה כָּרַתִּי אִתְּךָ בְּרִית וְאֶת-יִשְׂרָאֵל.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כח</a:t>
            </a:r>
            <a:r>
              <a:rPr lang="he-IL" sz="2000" dirty="0">
                <a:cs typeface="David" pitchFamily="34" charset="-79"/>
              </a:rPr>
              <a:t> וַיְהִי-שָׁם עִם-יְהוָה אַרְבָּעִים יוֹם וְאַרְבָּעִים לַיְלָה לֶחֶם לֹא אָכַל וּמַיִם לֹא שָׁתָה וַיִּכְתֹּב עַל-הַלֻּחֹת אֵת דִּבְרֵי הַבְּרִית עֲשֶׂרֶת הַדְּבָרִים.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כט</a:t>
            </a:r>
            <a:r>
              <a:rPr lang="he-IL" sz="2000" dirty="0">
                <a:cs typeface="David" pitchFamily="34" charset="-79"/>
              </a:rPr>
              <a:t> וַיְהִי בְּרֶדֶת מֹשֶׁה מֵהַר סִינַי וּשְׁנֵי לֻחֹת הָעֵדֻת בְּיַד-מֹשֶׁה בְּרִדְתּוֹ מִן-הָהָר וּמֹשֶׁה לֹא-יָדַע כִּי קָרַן עוֹר פָּנָיו בְּדַבְּרוֹ אִתּוֹ.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ל</a:t>
            </a:r>
            <a:r>
              <a:rPr lang="he-IL" sz="2000" dirty="0">
                <a:cs typeface="David" pitchFamily="34" charset="-79"/>
              </a:rPr>
              <a:t> וַיַּרְא אַהֲרֹן וְכָל-בְּנֵי יִשְׂרָאֵל אֶת-מֹשֶׁה וְהִנֵּה קָרַן עוֹר פָּנָיו וַיִּירְאוּ מִגֶּשֶׁת אֵלָיו.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לא</a:t>
            </a:r>
            <a:r>
              <a:rPr lang="he-IL" sz="2000" dirty="0">
                <a:cs typeface="David" pitchFamily="34" charset="-79"/>
              </a:rPr>
              <a:t> וַיִּקְרָא אֲלֵהֶם מֹשֶׁה וַיָּשֻׁבוּ אֵלָיו אַהֲרֹן וְכָל-הַנְּשִׂאִים בָּעֵדָה וַיְדַבֵּר מֹשֶׁה אֲלֵהֶם.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לב</a:t>
            </a:r>
            <a:r>
              <a:rPr lang="he-IL" sz="2000" dirty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וְאַחֲרֵי-כֵן נִגְּשׁוּ כָּל-בְּנֵי יִשְׂרָאֵל וַיְצַוֵּם אֵת כָּל-אֲשֶׁר דִּבֶּר יְהוָה אִתּוֹ בְּהַר סִינָי. </a:t>
            </a:r>
            <a:endParaRPr lang="en-US" sz="2000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לג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וַיְכַל מֹשֶׁה מִדַּבֵּר אִתָּם וַיִּתֵּן עַל-פָּנָיו מַסְוֶה.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לד</a:t>
            </a:r>
            <a:r>
              <a:rPr lang="he-IL" sz="2000" dirty="0">
                <a:cs typeface="David" pitchFamily="34" charset="-79"/>
              </a:rPr>
              <a:t> וּבְבֹא מֹשֶׁה לִפְנֵי יְהוָה לְדַבֵּר אִתּוֹ יָסִיר אֶת-הַמַּסְוֶה עַד-צֵאתוֹ וְיָצָא וְדִבֶּר אֶל-בְּנֵי יִשְׂרָאֵל אֵת אֲשֶׁר יְצֻוֶּה.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לה</a:t>
            </a:r>
            <a:r>
              <a:rPr lang="he-IL" sz="2000" dirty="0">
                <a:cs typeface="David" pitchFamily="34" charset="-79"/>
              </a:rPr>
              <a:t> וְרָאוּ בְנֵי-יִשְׂרָאֵל אֶת-פְּנֵי מֹשֶׁה כִּי קָרַן עוֹר פְּנֵי מֹשֶׁה וְהֵשִׁיב מֹשֶׁה אֶת-הַמַּסְוֶה עַל-פָּנָיו עַד-בֹּאוֹ לְדַבֵּר אִתּוֹ.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endParaRPr lang="he-IL" sz="2000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76200" y="2667000"/>
            <a:ext cx="2209800" cy="3810000"/>
          </a:xfrm>
          <a:prstGeom prst="rightArrowCallout">
            <a:avLst>
              <a:gd name="adj1" fmla="val 25000"/>
              <a:gd name="adj2" fmla="val 25000"/>
              <a:gd name="adj3" fmla="val 13299"/>
              <a:gd name="adj4" fmla="val 81228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Moshe tells them everything he learned on Har Sinai. </a:t>
            </a:r>
          </a:p>
          <a:p>
            <a:pPr algn="ctr"/>
            <a:r>
              <a:rPr lang="en-GB" sz="2000" dirty="0" smtClean="0"/>
              <a:t>The pasuk does not detail what Moshe taught them. Instead, we find these laws all over Chumash.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852897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pPr rtl="1"/>
            <a:r>
              <a:rPr lang="he-IL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דברים פרק כז :</a:t>
            </a:r>
            <a:r>
              <a:rPr lang="he-IL" sz="3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e-IL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ט-כו</a:t>
            </a:r>
            <a:r>
              <a:rPr lang="he-IL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e-IL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  teaching the laws, they need to know the consequences of keeping or transgressing them</a:t>
            </a:r>
            <a:endParaRPr lang="he-IL" sz="32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112837"/>
            <a:ext cx="8991600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ט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וַיְדַבֵּר מֹשֶׁה וְהַכֹּהֲנִים הַלְוִיִּם, אֶל כָּל-יִשְׂרָאֵל לֵאמֹר: הַסְכֵּת וּשְׁמַע, יִשְׂרָאֵל, הַיּוֹם הַזֶּה נִהְיֵיתָ לְעָם, לַיהוָה אֱלֹהֶיךָ.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י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וְשָׁמַעְתָּ, בְּקוֹל יְהוָה אֱלֹהֶיךָ; וְעָשִׂיתָ אֶת-מִצְו‍ֹתָו וְאֶת-חֻקָּיו, אֲשֶׁר אָנֹכִי מְצַוְּךָ הַיּוֹם.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יא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וַיְצַו מֹשֶׁה אֶת-הָעָם, בַּיּוֹם הַהוּא לֵאמֹר.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יב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אֵלֶּה יַעַמְדוּ לְבָרֵךְ אֶת-הָעָם, עַל-הַר גְּרִזִים, בְּעָבְרְכֶם, אֶת-הַיַּרְדֵּן: שִׁמְעוֹן וְלֵוִי וִיהוּדָה, וְיִשָּׂשכָר וְיוֹסֵף וּבִנְיָמִן.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יג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וְאֵלֶּה יַעַמְדוּ עַל-הַקְּלָלָה, בְּהַר עֵיבָל: רְאוּבֵן גָּד וְאָשֵׁר, וּזְבוּלֻן דָּן וְנַפְתָּלִי.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יד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וְעָנוּ הַלְוִיִּם, וְאָמְרוּ אֶל-כָּל-אִישׁ יִשְׂרָאֵל--קוֹל רָם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.</a:t>
            </a:r>
            <a:endParaRPr lang="en-US" sz="2000" dirty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latin typeface="David" pitchFamily="34" charset="-79"/>
                <a:cs typeface="David" pitchFamily="34" charset="-79"/>
              </a:rPr>
              <a:t>טו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אָרוּר הָאִישׁ אֲשֶׁר יַעֲשֶׂה פֶסֶל וּמַסֵּכָה תּוֹעֲבַת יְהוָה, מַעֲשֵׂה יְדֵי חָרָשׁ--וְשָׂם בַּסָּתֶר; וְעָנוּ כָל-הָעָם וְאָמְרוּ, אָמֵן. </a:t>
            </a: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טז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אָרוּר, מַקְלֶה אָבִיו וְאִמּוֹ; וְאָמַר כָּל-הָעָם, אָמֵן.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יז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אָרוּר, מַסִּיג גְּבוּל רֵעֵהוּ; וְאָמַר כָּל-הָעָם, אָמֵן. </a:t>
            </a: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יח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אָרוּר, מַשְׁגֶּה עִוֵּר בַּדָּרֶךְ; וְאָמַר כָּל-הָעָם, אָמֵן. </a:t>
            </a: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יט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אָרוּר, מַטֶּה מִשְׁפַּט גֵּר-יָתוֹם--וְאַלְמָנָה; וְאָמַר כָּל-הָעָם, אָמֵן.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כ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אָרוּר, שֹׁכֵב עִם-אֵשֶׁת אָבִיו--כִּי גִלָּה, כְּנַף אָבִיו; וְאָמַר כָּל-הָעָם, אָמֵן. </a:t>
            </a:r>
            <a:endParaRPr lang="en-US" sz="2000" dirty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latin typeface="David" pitchFamily="34" charset="-79"/>
                <a:cs typeface="David" pitchFamily="34" charset="-79"/>
              </a:rPr>
              <a:t>כא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אָרוּר, שֹׁכֵב עִם-כָּל-בְּהֵמָה; וְאָמַר כָּל-הָעָם, אָמֵן. </a:t>
            </a:r>
            <a:endParaRPr lang="en-US" sz="2000" dirty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latin typeface="David" pitchFamily="34" charset="-79"/>
                <a:cs typeface="David" pitchFamily="34" charset="-79"/>
              </a:rPr>
              <a:t>כב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אָרוּר, שֹׁכֵב עִם-אֲחֹתוֹ--בַּת-אָבִיו, אוֹ בַת-אִמּוֹ; וְאָמַר כָּל-הָעָם, אָמֵן. </a:t>
            </a:r>
            <a:endParaRPr lang="en-US" sz="2000" dirty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latin typeface="David" pitchFamily="34" charset="-79"/>
                <a:cs typeface="David" pitchFamily="34" charset="-79"/>
              </a:rPr>
              <a:t>כג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אָרוּר, שֹׁכֵב עִם-חֹתַנְתּוֹ; וְאָמַר כָּל-הָעָם, אָמֵן. </a:t>
            </a:r>
            <a:endParaRPr lang="en-US" sz="2000" dirty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latin typeface="David" pitchFamily="34" charset="-79"/>
                <a:cs typeface="David" pitchFamily="34" charset="-79"/>
              </a:rPr>
              <a:t>כד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אָרוּר, מַכֵּה רֵעֵהוּ בַּסָּתֶר; וְאָמַר כָּל-הָעָם, אָמֵן. </a:t>
            </a:r>
            <a:endParaRPr lang="en-US" sz="2000" dirty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latin typeface="David" pitchFamily="34" charset="-79"/>
                <a:cs typeface="David" pitchFamily="34" charset="-79"/>
              </a:rPr>
              <a:t>כה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אָרוּר לֹקֵחַ שֹׁחַד, לְהַכּוֹת נֶפֶשׁ דָּם נָקִי; וְאָמַר כָּל-הָעָם, אָמֵן.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כו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אָרוּר, אֲשֶׁר לֹא-יָקִים אֶת-דִּבְרֵי הַתּוֹרָה-הַזֹּאת--לַעֲשׂוֹת אוֹתָם; וְאָמַר כָּל-הָעָם, אָמֵן. </a:t>
            </a:r>
            <a:endParaRPr lang="en-US" sz="2000" dirty="0">
              <a:latin typeface="David" pitchFamily="34" charset="-79"/>
              <a:cs typeface="David" pitchFamily="34" charset="-79"/>
            </a:endParaRPr>
          </a:p>
          <a:p>
            <a:pPr marL="0" indent="0" algn="r">
              <a:buNone/>
            </a:pPr>
            <a:endParaRPr lang="he-IL" sz="2000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03410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דברים פרק כח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א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וְהָיָה אִם-שָׁמוֹעַ תִּשְׁמַע בְּקוֹל יְהוָה אֱלֹהֶיךָ לִשְׁמֹר לַעֲשׂוֹת אֶת-כָּל-מִצְו‍ֹתָיו אֲשֶׁר אָנֹכִי מְצַוְּךָ הַיּוֹם וּנְתָנְךָ יְהוָה אֱלֹהֶיךָ </a:t>
            </a:r>
            <a:r>
              <a:rPr lang="he-IL" b="1" dirty="0">
                <a:solidFill>
                  <a:schemeClr val="accent4"/>
                </a:solidFill>
                <a:cs typeface="David" pitchFamily="34" charset="-79"/>
              </a:rPr>
              <a:t>עֶלְיוֹן</a:t>
            </a:r>
            <a:r>
              <a:rPr lang="he-IL" dirty="0">
                <a:cs typeface="David" pitchFamily="34" charset="-79"/>
              </a:rPr>
              <a:t> עַל כָּל-גּוֹיֵי הָאָרֶץ.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endParaRPr lang="en-GB" dirty="0" smtClean="0">
              <a:cs typeface="David" pitchFamily="34" charset="-79"/>
            </a:endParaRPr>
          </a:p>
          <a:p>
            <a:pPr marL="0" indent="0" algn="r">
              <a:buNone/>
            </a:pPr>
            <a:endParaRPr lang="he-IL" dirty="0">
              <a:cs typeface="David" pitchFamily="34" charset="-79"/>
            </a:endParaRPr>
          </a:p>
        </p:txBody>
      </p:sp>
      <p:sp>
        <p:nvSpPr>
          <p:cNvPr id="4" name="Up Arrow Callout 3"/>
          <p:cNvSpPr/>
          <p:nvPr/>
        </p:nvSpPr>
        <p:spPr>
          <a:xfrm>
            <a:off x="4997003" y="3366752"/>
            <a:ext cx="2775397" cy="2119648"/>
          </a:xfrm>
          <a:prstGeom prst="upArrowCallou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400" dirty="0" smtClean="0"/>
              <a:t>Is this an adjective or a Name of G-d?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3120609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he-IL" sz="4000" dirty="0" smtClean="0">
                <a:cs typeface="David" pitchFamily="34" charset="-79"/>
              </a:rPr>
              <a:t>שלום </a:t>
            </a:r>
            <a:r>
              <a:rPr lang="he-IL" sz="4000" dirty="0">
                <a:cs typeface="David" pitchFamily="34" charset="-79"/>
              </a:rPr>
              <a:t>עליכם</a:t>
            </a:r>
            <a:endParaRPr lang="en-US" sz="4000" dirty="0">
              <a:cs typeface="David" pitchFamily="34" charset="-79"/>
            </a:endParaRPr>
          </a:p>
          <a:p>
            <a:pPr marL="0" indent="0" algn="ctr" rtl="1">
              <a:buNone/>
            </a:pPr>
            <a:endParaRPr lang="he-IL" sz="4000" dirty="0" smtClean="0">
              <a:cs typeface="David" pitchFamily="34" charset="-79"/>
            </a:endParaRPr>
          </a:p>
          <a:p>
            <a:pPr marL="0" indent="0" algn="ctr" rtl="1">
              <a:buNone/>
            </a:pPr>
            <a:r>
              <a:rPr lang="he-IL" sz="4000" dirty="0" smtClean="0">
                <a:cs typeface="David" pitchFamily="34" charset="-79"/>
              </a:rPr>
              <a:t>מלאכי השרת   </a:t>
            </a:r>
            <a:r>
              <a:rPr lang="he-IL" sz="4000" dirty="0">
                <a:cs typeface="David" pitchFamily="34" charset="-79"/>
              </a:rPr>
              <a:t>	מלאכי </a:t>
            </a:r>
            <a:r>
              <a:rPr lang="he-IL" sz="4000" b="1" dirty="0">
                <a:solidFill>
                  <a:schemeClr val="accent4"/>
                </a:solidFill>
                <a:cs typeface="David" pitchFamily="34" charset="-79"/>
              </a:rPr>
              <a:t>עליון</a:t>
            </a:r>
            <a:endParaRPr lang="en-US" sz="4000" b="1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ctr" rtl="1">
              <a:buNone/>
            </a:pPr>
            <a:endParaRPr lang="he-IL" sz="4000" dirty="0" smtClean="0">
              <a:cs typeface="David" pitchFamily="34" charset="-79"/>
            </a:endParaRPr>
          </a:p>
          <a:p>
            <a:pPr marL="0" indent="0" algn="ctr" rtl="1">
              <a:buNone/>
            </a:pPr>
            <a:r>
              <a:rPr lang="he-IL" sz="4000" dirty="0" smtClean="0">
                <a:cs typeface="David" pitchFamily="34" charset="-79"/>
              </a:rPr>
              <a:t>ממלך </a:t>
            </a:r>
            <a:r>
              <a:rPr lang="he-IL" sz="4000" dirty="0">
                <a:cs typeface="David" pitchFamily="34" charset="-79"/>
              </a:rPr>
              <a:t>מלכי המלכים </a:t>
            </a:r>
            <a:r>
              <a:rPr lang="he-IL" sz="4000" dirty="0" smtClean="0">
                <a:cs typeface="David" pitchFamily="34" charset="-79"/>
              </a:rPr>
              <a:t>הקב"ה</a:t>
            </a:r>
            <a:endParaRPr lang="en-US" sz="4000" dirty="0">
              <a:cs typeface="David" pitchFamily="34" charset="-79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שלום עליכם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01359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תהלים פרק צב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א</a:t>
            </a:r>
            <a:r>
              <a:rPr lang="he-IL" dirty="0">
                <a:cs typeface="David" pitchFamily="34" charset="-79"/>
              </a:rPr>
              <a:t> מִזְמוֹר שִׁיר לְיוֹם הַשַּׁבָּת.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endParaRPr lang="he-IL" b="1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ב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טוֹב לְהֹדוֹת לַיהוָה וּלְזַמֵּר לְשִׁמְךָ </a:t>
            </a:r>
            <a:r>
              <a:rPr lang="he-IL" b="1" dirty="0">
                <a:solidFill>
                  <a:schemeClr val="accent4"/>
                </a:solidFill>
                <a:cs typeface="David" pitchFamily="34" charset="-79"/>
              </a:rPr>
              <a:t>עֶלְיוֹן</a:t>
            </a:r>
            <a:r>
              <a:rPr lang="he-IL" dirty="0">
                <a:cs typeface="David" pitchFamily="34" charset="-79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42478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תהלים פרק קמו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0"/>
            <a:ext cx="7391400" cy="4525963"/>
          </a:xfrm>
        </p:spPr>
        <p:txBody>
          <a:bodyPr>
            <a:normAutofit fontScale="77500" lnSpcReduction="20000"/>
          </a:bodyPr>
          <a:lstStyle/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א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הַלְלוּ-יָהּ הַלְלִי נַפְשִׁי אֶת-יְהוָה.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ב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אֲהַלְלָה יְהוָה בְּחַיָּי אֲזַמְּרָה לֵאלֹהַי בְּעוֹדִי.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ג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אַל-תִּבְטְחוּ בִנְדִיבִים בְּבֶן-אָדָם שֶׁאֵין לוֹ תְשׁוּעָה.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ד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תֵּצֵא רוּחוֹ יָשֻׁב לְאַדְמָתוֹ בַּיּוֹם הַהוּא אָבְדוּ עֶשְׁתֹּנֹתָיו.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ה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אַשְׁרֵי שֶׁאֵל יַעֲקֹב בְּעֶזְרוֹ שִׂבְרוֹ עַל-יְהוָה אֱלֹהָיו.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ו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עֹשֶׂה שָׁמַיִם וָאָרֶץ אֶת-הַיָּם וְאֶת-כָּל-אֲשֶׁר-בָּם הַשֹּׁמֵר אֱמֶת לְעוֹלָם.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ז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3"/>
                </a:solidFill>
                <a:cs typeface="David" pitchFamily="34" charset="-79"/>
              </a:rPr>
              <a:t>עֹשֶׂה מִשְׁפָּט לָעֲשׁוּקִים נֹתֵן לֶחֶם לָרְעֵבִים יְהוָה מַתִּיר אֲסוּרִים. </a:t>
            </a:r>
            <a:endParaRPr lang="he-IL" b="1" dirty="0" smtClean="0">
              <a:solidFill>
                <a:schemeClr val="accent3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ח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3"/>
                </a:solidFill>
                <a:cs typeface="David" pitchFamily="34" charset="-79"/>
              </a:rPr>
              <a:t>יְהוָה פֹּקֵחַ עִוְרִים יְהוָה זֹקֵף כְּפוּפִים יְהוָה אֹהֵב צַדִּיקִים. </a:t>
            </a:r>
            <a:endParaRPr lang="he-IL" b="1" dirty="0" smtClean="0">
              <a:solidFill>
                <a:schemeClr val="accent3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ט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3"/>
                </a:solidFill>
                <a:cs typeface="David" pitchFamily="34" charset="-79"/>
              </a:rPr>
              <a:t>יְהוָה שֹׁמֵר אֶת-גֵּרִים יָתוֹם וְאַלְמָנָה יְעוֹדֵד וְדֶרֶךְ רְשָׁעִים יְעַוֵּת. </a:t>
            </a:r>
            <a:endParaRPr lang="he-IL" b="1" dirty="0" smtClean="0">
              <a:solidFill>
                <a:schemeClr val="accent3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יִמְלֹךְ יְהוָה לְעוֹלָם אֱלֹהַיִךְ צִיּוֹן לְדֹר וָדֹר הַלְלוּ-יָהּ</a:t>
            </a:r>
            <a:r>
              <a:rPr lang="he-IL" dirty="0" smtClean="0">
                <a:cs typeface="David" pitchFamily="34" charset="-79"/>
              </a:rPr>
              <a:t>.</a:t>
            </a:r>
            <a:endParaRPr lang="en-US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76200" y="4114800"/>
            <a:ext cx="1981200" cy="13716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8037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We describe G-d as benevolent and kind.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1124862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דברים פרק י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763000" cy="4525963"/>
          </a:xfrm>
        </p:spPr>
        <p:txBody>
          <a:bodyPr>
            <a:normAutofit fontScale="77500" lnSpcReduction="20000"/>
          </a:bodyPr>
          <a:lstStyle/>
          <a:p>
            <a:pPr marL="0" indent="0" algn="r" rtl="1">
              <a:buNone/>
            </a:pPr>
            <a:r>
              <a:rPr lang="en-GB" dirty="0">
                <a:cs typeface="David" pitchFamily="34" charset="-79"/>
              </a:rPr>
              <a:t> </a:t>
            </a:r>
            <a:r>
              <a:rPr lang="he-IL" b="1" dirty="0" smtClean="0">
                <a:cs typeface="David" pitchFamily="34" charset="-79"/>
              </a:rPr>
              <a:t>ב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וְעַתָּה יִשְׂרָאֵל מָה יְהוָה אֱלֹהֶיךָ שֹׁאֵל מֵעִמָּךְ כִּי אִם-לְיִרְאָה אֶת-יְהוָה אֱלֹהֶיךָ לָלֶכֶת בְּכָל-דְּרָכָיו וּלְאַהֲבָה אֹתוֹ וְלַעֲבֹד אֶת-יְהוָה אֱלֹהֶיךָ בְּכָל-לְבָבְךָ וּבְכָל-נַפְשֶׁךָ.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יג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לִשְׁמֹר אֶת-מִצְו‍ֹת יְהוָה וְאֶת-חֻקֹּתָיו אֲשֶׁר אָנֹכִי מְצַוְּךָ הַיּוֹם לְטוֹב לָךְ.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יד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הֵן לַיהוָה אֱלֹהֶיךָ הַשָּׁמַיִם וּשְׁמֵי הַשָּׁמָיִם הָאָרֶץ וְכָל-אֲשֶׁר-בָּהּ.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טו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רַק בַּאֲבֹתֶיךָ חָשַׁק יְהוָה לְאַהֲבָה אוֹתָם וַיִּבְחַר בְּזַרְעָם אַחֲרֵיהֶם בָּכֶם מִכָּל-הָעַמִּים כַּיּוֹם הַזֶּה.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טז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וּמַלְתֶּם אֵת עָרְלַת לְבַבְכֶם וְעָרְפְּכֶם לֹא תַקְשׁוּ עוֹד.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יז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כִּי יְהוָה אֱלֹהֵיכֶם הוּא אֱלֹהֵי הָאֱלֹהִים וַאֲדֹנֵי הָאֲדֹנִים הָאֵל הַגָּדֹל הַגִּבֹּר וְהַנּוֹרָא אֲשֶׁר לֹא-יִשָּׂא פָנִים וְלֹא יִקַּח שֹׁחַד.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יח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עֹשֶׂה מִשְׁפַּט יָתוֹם וְאַלְמָנָה וְאֹהֵב גֵּר לָתֶת לוֹ לֶחֶם וְשִׂמְלָה.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יט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2"/>
                </a:solidFill>
                <a:cs typeface="David" pitchFamily="34" charset="-79"/>
              </a:rPr>
              <a:t>וַאֲהַבְתֶּם אֶת-הַגֵּר כִּי-גֵרִים הֱיִיתֶם בְּאֶרֶץ מִצְרָיִם. </a:t>
            </a:r>
            <a:endParaRPr lang="en-US" b="1" dirty="0">
              <a:solidFill>
                <a:schemeClr val="accent2"/>
              </a:solidFill>
              <a:cs typeface="David" pitchFamily="34" charset="-79"/>
            </a:endParaRPr>
          </a:p>
        </p:txBody>
      </p:sp>
      <p:sp>
        <p:nvSpPr>
          <p:cNvPr id="4" name="Up Arrow Callout 3"/>
          <p:cNvSpPr/>
          <p:nvPr/>
        </p:nvSpPr>
        <p:spPr>
          <a:xfrm>
            <a:off x="457200" y="5410200"/>
            <a:ext cx="8229600" cy="1295400"/>
          </a:xfrm>
          <a:prstGeom prst="upArrowCallout">
            <a:avLst>
              <a:gd name="adj1" fmla="val 25000"/>
              <a:gd name="adj2" fmla="val 25000"/>
              <a:gd name="adj3" fmla="val 17113"/>
              <a:gd name="adj4" fmla="val 75118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G-d takes care of the oppressed through us.</a:t>
            </a:r>
          </a:p>
          <a:p>
            <a:pPr algn="ctr"/>
            <a:r>
              <a:rPr lang="en-GB" sz="2000" dirty="0" smtClean="0"/>
              <a:t>This turns our relationship into a partnership.</a:t>
            </a:r>
          </a:p>
          <a:p>
            <a:pPr algn="ctr"/>
            <a:r>
              <a:rPr lang="en-GB" sz="2000" dirty="0" smtClean="0"/>
              <a:t>Describing G-d as kind reminds us of what we need to do.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119516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pPr rtl="1"/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תהלים פרק קמה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341437"/>
            <a:ext cx="4343400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יד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סוֹמֵךְ יְהוָה לְכָל-הַנֹּפְלִים וְזוֹקֵף לְכָל-הַכְּפוּפִים.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טו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עֵינֵי-כֹל אֵלֶיךָ יְשַׂבֵּרוּ וְאַתָּה נוֹתֵן-לָהֶם אֶת-אָכְלָם בְּעִתּוֹ.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פּוֹתֵחַ אֶת-יָדֶךָ וּמַשְׂבִּיעַ לְכָל-חַי רָצוֹן. </a:t>
            </a:r>
            <a:endParaRPr lang="he-IL" sz="2000" b="1" dirty="0" smtClean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צַדִּיק יְהוָה בְּכָל-דְּרָכָיו וְחָסִיד בְּכָל-מַעֲשָׂיו.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יח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קָרוֹב יְהוָה לְכָל-קֹרְאָיו לְכֹל אֲשֶׁר יִקְרָאֻהוּ בֶאֱמֶת.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יט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רְצוֹן-יְרֵאָיו יַעֲשֶׂה וְאֶת-שַׁוְעָתָם יִשְׁמַע וְיוֹשִׁיעֵם.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שׁוֹמֵר יְהוָה אֶת-כָּל-אֹהֲבָיו וְאֵת כָּל-הָרְשָׁעִים יַשְׁמִיד.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תְּהִלַּת יְהוָה יְדַבֶּר-פִּי וִיבָרֵךְ כָּל-בָּשָׂר שֵׁם קָדְשׁוֹ לְעוֹלָם וָעֶד</a:t>
            </a:r>
            <a:r>
              <a:rPr lang="he-IL" sz="2000" dirty="0" smtClean="0">
                <a:cs typeface="David" pitchFamily="34" charset="-79"/>
              </a:rPr>
              <a:t>.</a:t>
            </a:r>
            <a:endParaRPr lang="en-US" sz="2000" dirty="0">
              <a:cs typeface="David" pitchFamily="34" charset="-79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343400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א</a:t>
            </a:r>
            <a:r>
              <a:rPr lang="he-IL" sz="2000" dirty="0">
                <a:cs typeface="David" pitchFamily="34" charset="-79"/>
              </a:rPr>
              <a:t> תְּהִלָּה לְדָוִד אֲרוֹמִמְךָ אֱלוֹהַי הַמֶּלֶךְ וַאֲבָרְכָה שִׁמְךָ לְעוֹלָם וָעֶד. </a:t>
            </a: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ב</a:t>
            </a:r>
            <a:r>
              <a:rPr lang="he-IL" sz="2000" dirty="0">
                <a:cs typeface="David" pitchFamily="34" charset="-79"/>
              </a:rPr>
              <a:t> בְּכָל-יוֹם אֲבָרְכֶךָּ וַאֲהַלְלָה שִׁמְךָ לְעוֹלָם וָעֶד.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גָּדוֹל יְהוָה וּמְהֻלָּל מְאֹד וְלִגְדֻלָּתוֹ אֵין חֵקֶר. </a:t>
            </a: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ד</a:t>
            </a:r>
            <a:r>
              <a:rPr lang="he-IL" sz="2000" dirty="0">
                <a:cs typeface="David" pitchFamily="34" charset="-79"/>
              </a:rPr>
              <a:t> דּוֹר לְדוֹר יְשַׁבַּח מַעֲשֶׂיךָ וּגְבוּרֹתֶיךָ יַגִּידוּ.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ה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הֲדַר כְּבוֹד הוֹדֶךָ וְדִבְרֵי נִפְלְאֹתֶיךָ אָשִׂיחָה. </a:t>
            </a: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ו</a:t>
            </a:r>
            <a:r>
              <a:rPr lang="he-IL" sz="2000" dirty="0">
                <a:cs typeface="David" pitchFamily="34" charset="-79"/>
              </a:rPr>
              <a:t> וֶעֱזוּז נוֹרְאֹתֶיךָ יֹאמֵרוּ וּגְדֻלָּתְךָ אֲסַפְּרֶנָּה.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זֵכֶר רַב-טוּבְךָ יַבִּיעוּ וְצִדְקָתְךָ יְרַנֵּנוּ.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ח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חַנּוּן וְרַחוּם יְהוָה אֶרֶךְ אַפַּיִם וּגְדָל-חָסֶד.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טוֹב-יְהוָה לַכֹּל וְרַחֲמָיו עַל-כָּל-מַעֲשָׂיו.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יוֹדוּךָ יְהוָה כָּל-מַעֲשֶׂיךָ וַחֲסִידֶיךָ יְבָרְכוּכָה.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יא</a:t>
            </a:r>
            <a:r>
              <a:rPr lang="he-IL" sz="2000" dirty="0">
                <a:cs typeface="David" pitchFamily="34" charset="-79"/>
              </a:rPr>
              <a:t> כְּבוֹד מַלְכוּתְךָ יֹאמֵרוּ וּגְבוּרָתְךָ יְדַבֵּרוּ. </a:t>
            </a: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יב</a:t>
            </a:r>
            <a:r>
              <a:rPr lang="he-IL" sz="2000" dirty="0">
                <a:cs typeface="David" pitchFamily="34" charset="-79"/>
              </a:rPr>
              <a:t> לְהוֹדִיעַ לִבְנֵי הָאָדָם גְּבוּרֹתָיו וּכְבוֹד הֲדַר מַלְכוּתוֹ. </a:t>
            </a: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יג</a:t>
            </a:r>
            <a:r>
              <a:rPr lang="he-IL" sz="2000" dirty="0">
                <a:cs typeface="David" pitchFamily="34" charset="-79"/>
              </a:rPr>
              <a:t> מַלְכוּתְךָ מַלְכוּת כָּל-עֹלָמִים וּמֶמְשַׁלְתְּךָ בְּכָל-דּוֹר וָדֹר. </a:t>
            </a:r>
          </a:p>
          <a:p>
            <a:pPr marL="0" indent="0" algn="r" rtl="1">
              <a:buNone/>
            </a:pPr>
            <a:endParaRPr lang="he-IL" sz="2000" dirty="0">
              <a:cs typeface="David" pitchFamily="34" charset="-79"/>
            </a:endParaRPr>
          </a:p>
          <a:p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247358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דברים פרק טו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2800" y="1600200"/>
            <a:ext cx="5486400" cy="49530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ז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כִּי-יִהְיֶה בְךָ אֶבְיוֹן מֵאַחַד אַחֶיךָ בְּאַחַד שְׁעָרֶיךָ בְּאַרְצְךָ אֲשֶׁר-יְהוָה אֱלֹהֶיךָ נֹתֵן לָךְ לֹא תְאַמֵּץ אֶת-לְבָבְךָ וְלֹא תִקְפֹּץ אֶת-יָדְךָ מֵאָחִיךָ הָאֶבְיוֹן. </a:t>
            </a:r>
            <a:endParaRPr lang="he-IL" sz="22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ח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b="1" dirty="0">
                <a:solidFill>
                  <a:schemeClr val="accent5"/>
                </a:solidFill>
                <a:cs typeface="David" pitchFamily="34" charset="-79"/>
              </a:rPr>
              <a:t>כִּי-פָתֹחַ תִּפְתַּח אֶת-יָדְךָ לוֹ וְהַעֲבֵט תַּעֲבִיטֶנּוּ דֵּי מַחְסֹרוֹ אֲשֶׁר יֶחְסַר לוֹ. </a:t>
            </a:r>
            <a:endParaRPr lang="en-US" sz="2200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ט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b="1" dirty="0">
                <a:solidFill>
                  <a:schemeClr val="accent4"/>
                </a:solidFill>
                <a:cs typeface="David" pitchFamily="34" charset="-79"/>
              </a:rPr>
              <a:t>הִשָּׁמֶר לְךָ פֶּן-יִהְיֶה דָבָר עִם-לְבָבְךָ בְלִיַּעַל לֵאמֹר קָרְבָה שְׁנַת-הַשֶּׁבַע שְׁנַת הַשְּׁמִטָּה וְרָעָה עֵינְךָ בְּאָחִיךָ הָאֶבְיוֹן וְלֹא תִתֵּן לוֹ וְקָרָא עָלֶיךָ אֶל-יְהוָה וְהָיָה בְךָ חֵטְא. </a:t>
            </a:r>
            <a:endParaRPr lang="en-US" sz="2200" b="1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י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b="1" dirty="0">
                <a:solidFill>
                  <a:schemeClr val="accent3"/>
                </a:solidFill>
                <a:cs typeface="David" pitchFamily="34" charset="-79"/>
              </a:rPr>
              <a:t>נָתוֹן תִּתֵּן לוֹ וְלֹא-יֵרַע לְבָבְךָ בְּתִתְּךָ לוֹ כִּי בִּגְלַל הַדָּבָר הַזֶּה יְבָרֶכְךָ יְהוָה אֱלֹהֶיךָ בְּכָל-מַעֲשֶׂךָ וּבְכֹל מִשְׁלַח יָדֶךָ. </a:t>
            </a:r>
            <a:endParaRPr lang="en-US" sz="2200" b="1" dirty="0">
              <a:solidFill>
                <a:schemeClr val="accent3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יא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b="1" dirty="0">
                <a:solidFill>
                  <a:schemeClr val="accent2"/>
                </a:solidFill>
                <a:cs typeface="David" pitchFamily="34" charset="-79"/>
              </a:rPr>
              <a:t>כִּי לֹא-יֶחְדַּל אֶבְיוֹן מִקֶּרֶב הָאָרֶץ עַל-כֵּן אָנֹכִי מְצַוְּךָ לֵאמֹר פָּתֹחַ תִּפְתַּח אֶת-יָדְךָ לְאָחִיךָ לַעֲנִיֶּךָ וּלְאֶבְיֹנְךָ בְּאַרְצֶךָ. </a:t>
            </a:r>
            <a:endParaRPr lang="en-US" sz="2200" dirty="0">
              <a:cs typeface="David" pitchFamily="34" charset="-79"/>
            </a:endParaRPr>
          </a:p>
          <a:p>
            <a:pPr marL="0" indent="0" algn="r" rtl="1">
              <a:buNone/>
            </a:pPr>
            <a:endParaRPr lang="he-IL" sz="2200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76200" y="1905001"/>
            <a:ext cx="3124200" cy="1142999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5634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Open your hand and give the other person what they need.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76200" y="3124200"/>
            <a:ext cx="3124200" cy="12192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5165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Beware of having a bad attitude and not wanting to help someone out.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76200" y="4419600"/>
            <a:ext cx="3124200" cy="9144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5634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Take care of him so that G-d will bless you.</a:t>
            </a:r>
            <a:endParaRPr lang="he-IL" sz="2000" dirty="0"/>
          </a:p>
        </p:txBody>
      </p:sp>
      <p:sp>
        <p:nvSpPr>
          <p:cNvPr id="7" name="Right Arrow Callout 6"/>
          <p:cNvSpPr/>
          <p:nvPr/>
        </p:nvSpPr>
        <p:spPr>
          <a:xfrm>
            <a:off x="76200" y="5486400"/>
            <a:ext cx="3124200" cy="12192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5634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There will always be people in need. You need to open your hand in the Land.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374778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019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GB" b="1" dirty="0">
                <a:solidFill>
                  <a:schemeClr val="accent6"/>
                </a:solidFill>
                <a:cs typeface="David" pitchFamily="34" charset="-79"/>
              </a:rPr>
              <a:t>In Tehillim, </a:t>
            </a:r>
            <a:r>
              <a:rPr lang="en-GB" b="1" dirty="0" smtClean="0">
                <a:solidFill>
                  <a:schemeClr val="accent6"/>
                </a:solidFill>
                <a:cs typeface="David" pitchFamily="34" charset="-79"/>
              </a:rPr>
              <a:t>G-d helps the needy.</a:t>
            </a:r>
          </a:p>
          <a:p>
            <a:endParaRPr lang="en-GB" b="1" dirty="0" smtClean="0">
              <a:solidFill>
                <a:schemeClr val="accent6"/>
              </a:solidFill>
              <a:cs typeface="David" pitchFamily="34" charset="-79"/>
            </a:endParaRPr>
          </a:p>
          <a:p>
            <a:r>
              <a:rPr lang="en-GB" b="1" dirty="0" smtClean="0">
                <a:solidFill>
                  <a:schemeClr val="accent5"/>
                </a:solidFill>
                <a:cs typeface="David" pitchFamily="34" charset="-79"/>
              </a:rPr>
              <a:t>In </a:t>
            </a:r>
            <a:r>
              <a:rPr lang="en-GB" b="1" dirty="0">
                <a:solidFill>
                  <a:schemeClr val="accent5"/>
                </a:solidFill>
                <a:cs typeface="David" pitchFamily="34" charset="-79"/>
              </a:rPr>
              <a:t>Chumash, we do it. </a:t>
            </a:r>
            <a:endParaRPr lang="en-GB" b="1" dirty="0" smtClean="0">
              <a:solidFill>
                <a:schemeClr val="accent5"/>
              </a:solidFill>
              <a:cs typeface="David" pitchFamily="34" charset="-79"/>
            </a:endParaRPr>
          </a:p>
          <a:p>
            <a:endParaRPr lang="he-IL" b="1" dirty="0" smtClean="0">
              <a:solidFill>
                <a:schemeClr val="accent6"/>
              </a:solidFill>
              <a:cs typeface="David" pitchFamily="34" charset="-79"/>
            </a:endParaRPr>
          </a:p>
          <a:p>
            <a:r>
              <a:rPr lang="he-IL" b="1" dirty="0" smtClean="0">
                <a:solidFill>
                  <a:schemeClr val="accent6"/>
                </a:solidFill>
                <a:cs typeface="David" pitchFamily="34" charset="-79"/>
              </a:rPr>
              <a:t>פותח את ידך</a:t>
            </a:r>
            <a:r>
              <a:rPr lang="en-GB" b="1" dirty="0" smtClean="0">
                <a:solidFill>
                  <a:schemeClr val="accent6"/>
                </a:solidFill>
                <a:cs typeface="David" pitchFamily="34" charset="-79"/>
              </a:rPr>
              <a:t> – describes our </a:t>
            </a:r>
            <a:r>
              <a:rPr lang="en-GB" b="1" dirty="0">
                <a:solidFill>
                  <a:schemeClr val="accent6"/>
                </a:solidFill>
                <a:cs typeface="David" pitchFamily="34" charset="-79"/>
              </a:rPr>
              <a:t>relationship with </a:t>
            </a:r>
            <a:r>
              <a:rPr lang="en-GB" b="1" dirty="0" smtClean="0">
                <a:solidFill>
                  <a:schemeClr val="accent6"/>
                </a:solidFill>
                <a:cs typeface="David" pitchFamily="34" charset="-79"/>
              </a:rPr>
              <a:t>G-d </a:t>
            </a:r>
            <a:r>
              <a:rPr lang="en-GB" b="1" dirty="0">
                <a:solidFill>
                  <a:schemeClr val="accent6"/>
                </a:solidFill>
                <a:cs typeface="David" pitchFamily="34" charset="-79"/>
              </a:rPr>
              <a:t>and how to emulate Him. </a:t>
            </a:r>
            <a:endParaRPr lang="en-GB" b="1" dirty="0" smtClean="0">
              <a:solidFill>
                <a:schemeClr val="accent6"/>
              </a:solidFill>
              <a:cs typeface="David" pitchFamily="34" charset="-79"/>
            </a:endParaRPr>
          </a:p>
          <a:p>
            <a:endParaRPr lang="en-GB" b="1" dirty="0" smtClean="0">
              <a:solidFill>
                <a:schemeClr val="accent6"/>
              </a:solidFill>
              <a:cs typeface="David" pitchFamily="34" charset="-79"/>
            </a:endParaRPr>
          </a:p>
          <a:p>
            <a:r>
              <a:rPr lang="en-GB" b="1" dirty="0" smtClean="0">
                <a:solidFill>
                  <a:schemeClr val="accent5"/>
                </a:solidFill>
                <a:cs typeface="David" pitchFamily="34" charset="-79"/>
              </a:rPr>
              <a:t>If </a:t>
            </a:r>
            <a:r>
              <a:rPr lang="en-GB" b="1" dirty="0">
                <a:solidFill>
                  <a:schemeClr val="accent5"/>
                </a:solidFill>
                <a:cs typeface="David" pitchFamily="34" charset="-79"/>
              </a:rPr>
              <a:t>you internalise this then </a:t>
            </a:r>
            <a:r>
              <a:rPr lang="en-GB" b="1" dirty="0" smtClean="0">
                <a:solidFill>
                  <a:schemeClr val="accent5"/>
                </a:solidFill>
                <a:cs typeface="David" pitchFamily="34" charset="-79"/>
              </a:rPr>
              <a:t>the consequences </a:t>
            </a:r>
            <a:r>
              <a:rPr lang="en-GB" b="1" dirty="0">
                <a:solidFill>
                  <a:schemeClr val="accent5"/>
                </a:solidFill>
                <a:cs typeface="David" pitchFamily="34" charset="-79"/>
              </a:rPr>
              <a:t>are that you are ben olam haba</a:t>
            </a:r>
            <a:r>
              <a:rPr lang="en-GB" b="1" dirty="0" smtClean="0">
                <a:solidFill>
                  <a:schemeClr val="accent5"/>
                </a:solidFill>
                <a:cs typeface="David" pitchFamily="34" charset="-79"/>
              </a:rPr>
              <a:t>.  </a:t>
            </a:r>
            <a:endParaRPr lang="en-US" dirty="0">
              <a:solidFill>
                <a:schemeClr val="accent5"/>
              </a:solidFill>
              <a:cs typeface="David" pitchFamily="34" charset="-79"/>
            </a:endParaRPr>
          </a:p>
          <a:p>
            <a:endParaRPr lang="he-IL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661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pPr rtl="1"/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תהלים פרק קמח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28600" y="762000"/>
            <a:ext cx="4268788" cy="639762"/>
          </a:xfrm>
        </p:spPr>
        <p:txBody>
          <a:bodyPr>
            <a:normAutofit fontScale="92500"/>
          </a:bodyPr>
          <a:lstStyle/>
          <a:p>
            <a:pPr algn="ctr"/>
            <a:r>
              <a:rPr lang="en-GB" dirty="0" smtClean="0">
                <a:solidFill>
                  <a:schemeClr val="accent4"/>
                </a:solidFill>
              </a:rPr>
              <a:t>These could be mistaken for gods.</a:t>
            </a:r>
            <a:endParaRPr lang="he-IL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52400" y="1371600"/>
            <a:ext cx="4344988" cy="3951288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ו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וַיַּעֲמִידֵם לָעַד לְעוֹלָם חָק-נָתַן וְלֹא יַעֲבוֹר.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ז</a:t>
            </a:r>
            <a:r>
              <a:rPr lang="he-IL" sz="2000" dirty="0">
                <a:cs typeface="David" pitchFamily="34" charset="-79"/>
              </a:rPr>
              <a:t> הַלְלוּ אֶת-יְהוָה מִן-הָאָרֶץ תַּנִּינִים וְכָל-תְּהֹמוֹת.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ח</a:t>
            </a:r>
            <a:r>
              <a:rPr lang="he-IL" sz="2000" dirty="0">
                <a:cs typeface="David" pitchFamily="34" charset="-79"/>
              </a:rPr>
              <a:t> אֵשׁ וּבָרָד שֶׁלֶג וְקִיטוֹר רוּחַ סְעָרָה עֹשָׂה דְבָרוֹ.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הֶהָרִים וְכָל-גְּבָעוֹת עֵץ פְּרִי וְכָל-אֲרָזִים.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י</a:t>
            </a:r>
            <a:r>
              <a:rPr lang="he-IL" sz="2000" dirty="0">
                <a:cs typeface="David" pitchFamily="34" charset="-79"/>
              </a:rPr>
              <a:t> הַחַיָּה וְכָל-בְּהֵמָה רֶמֶשׂ וְצִפּוֹר כָּנָף.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יא</a:t>
            </a:r>
            <a:r>
              <a:rPr lang="he-IL" sz="2000" dirty="0">
                <a:cs typeface="David" pitchFamily="34" charset="-79"/>
              </a:rPr>
              <a:t> מַלְכֵי-אֶרֶץ וְכָל-לְאֻמִּים שָׂרִים וְכָל-שֹׁפְטֵי אָרֶץ.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יב</a:t>
            </a:r>
            <a:r>
              <a:rPr lang="he-IL" sz="2000" dirty="0">
                <a:cs typeface="David" pitchFamily="34" charset="-79"/>
              </a:rPr>
              <a:t> בַּחוּרִים וְגַם-בְּתוּלוֹת זְקֵנִים עִם-נְעָרִים.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 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endParaRPr lang="he-IL" sz="2000" dirty="0">
              <a:cs typeface="David" pitchFamily="34" charset="-79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645025" y="762000"/>
            <a:ext cx="4041775" cy="639762"/>
          </a:xfrm>
        </p:spPr>
        <p:txBody>
          <a:bodyPr>
            <a:normAutofit fontScale="92500"/>
          </a:bodyPr>
          <a:lstStyle/>
          <a:p>
            <a:pPr algn="ctr"/>
            <a:r>
              <a:rPr lang="en-GB" dirty="0" smtClean="0">
                <a:solidFill>
                  <a:schemeClr val="accent4"/>
                </a:solidFill>
              </a:rPr>
              <a:t>Following G-d without question</a:t>
            </a:r>
            <a:endParaRPr lang="he-IL" dirty="0">
              <a:solidFill>
                <a:schemeClr val="accent4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4645025" y="1382712"/>
            <a:ext cx="4041775" cy="3951288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הַלְלוּ-יָהּ הַלְלוּ אֶת-יְהוָה מִן-הַשָּׁמַיִם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dirty="0">
                <a:cs typeface="David" pitchFamily="34" charset="-79"/>
              </a:rPr>
              <a:t>הַלְלוּהוּ בַּמְּרוֹמִים.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ב</a:t>
            </a:r>
            <a:r>
              <a:rPr lang="he-IL" sz="2000" dirty="0">
                <a:cs typeface="David" pitchFamily="34" charset="-79"/>
              </a:rPr>
              <a:t> הַלְלוּהוּ כָל-מַלְאָכָיו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dirty="0">
                <a:cs typeface="David" pitchFamily="34" charset="-79"/>
              </a:rPr>
              <a:t>הַלְלוּהוּ כָּל-צְבָאָו.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ג</a:t>
            </a:r>
            <a:r>
              <a:rPr lang="he-IL" sz="2000" dirty="0">
                <a:cs typeface="David" pitchFamily="34" charset="-79"/>
              </a:rPr>
              <a:t> הַלְלוּהוּ שֶׁמֶשׁ וְיָרֵחַ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dirty="0">
                <a:cs typeface="David" pitchFamily="34" charset="-79"/>
              </a:rPr>
              <a:t>הַלְלוּהוּ כָּל-כּוֹכְבֵי אוֹר.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ד</a:t>
            </a:r>
            <a:r>
              <a:rPr lang="he-IL" sz="2000" dirty="0">
                <a:cs typeface="David" pitchFamily="34" charset="-79"/>
              </a:rPr>
              <a:t> הַלְלוּהוּ שְׁמֵי הַשָּׁמָיִם וְהַמַּיִם אֲשֶׁר מֵעַל הַשָּׁמָיִם.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ה</a:t>
            </a:r>
            <a:r>
              <a:rPr lang="he-IL" sz="2000" dirty="0">
                <a:cs typeface="David" pitchFamily="34" charset="-79"/>
              </a:rPr>
              <a:t> יְהַלְלוּ אֶת-שֵׁם יְהוָה כִּי הוּא צִוָּה וְנִבְרָאוּ. </a:t>
            </a:r>
            <a:endParaRPr lang="en-US" sz="2000" dirty="0">
              <a:cs typeface="David" pitchFamily="34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4818737"/>
            <a:ext cx="762000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GB" sz="2000" b="1" dirty="0" smtClean="0">
                <a:solidFill>
                  <a:schemeClr val="accent2"/>
                </a:solidFill>
                <a:cs typeface="David" pitchFamily="34" charset="-79"/>
              </a:rPr>
              <a:t>Only G-d is above them all and so we need to praise Him:</a:t>
            </a:r>
            <a:endParaRPr lang="he-IL" sz="2000" b="1" dirty="0">
              <a:solidFill>
                <a:schemeClr val="accent2"/>
              </a:solidFill>
              <a:cs typeface="David" pitchFamily="34" charset="-79"/>
            </a:endParaRPr>
          </a:p>
          <a:p>
            <a:pPr algn="ctr" rtl="1"/>
            <a:r>
              <a:rPr lang="he-IL" sz="2000" b="1" dirty="0" smtClean="0">
                <a:cs typeface="David" pitchFamily="34" charset="-79"/>
              </a:rPr>
              <a:t>יג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יְהַלְלוּ אֶת-שֵׁם יְהוָה כִּי-נִשְׂגָּב שְׁמוֹ לְבַדּוֹ הוֹדוֹ עַל-אֶרֶץ וְשָׁמָיִם. </a:t>
            </a:r>
            <a:endParaRPr lang="en-US" sz="2000" dirty="0">
              <a:cs typeface="David" pitchFamily="34" charset="-79"/>
            </a:endParaRPr>
          </a:p>
          <a:p>
            <a:pPr algn="ctr"/>
            <a:endParaRPr lang="en-GB" sz="2000" b="1" dirty="0" smtClean="0">
              <a:solidFill>
                <a:schemeClr val="accent2"/>
              </a:solidFill>
              <a:cs typeface="David" pitchFamily="34" charset="-79"/>
            </a:endParaRPr>
          </a:p>
          <a:p>
            <a:pPr algn="ctr"/>
            <a:r>
              <a:rPr lang="en-GB" sz="2000" b="1" dirty="0" smtClean="0">
                <a:solidFill>
                  <a:schemeClr val="accent2"/>
                </a:solidFill>
                <a:cs typeface="David" pitchFamily="34" charset="-79"/>
              </a:rPr>
              <a:t>He chose us to recognise and praise Him.</a:t>
            </a:r>
          </a:p>
          <a:p>
            <a:pPr algn="ctr" rtl="1"/>
            <a:r>
              <a:rPr lang="he-IL" sz="2000" b="1" dirty="0" smtClean="0">
                <a:cs typeface="David" pitchFamily="34" charset="-79"/>
              </a:rPr>
              <a:t>יד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וַיָּרֶם קֶרֶן לְעַמּוֹ תְּהִלָּה לְכָל-חֲסִידָיו לִבְנֵי יִשְׂרָאֵל עַם קְרֹבוֹ הַלְלוּ-יָהּ.</a:t>
            </a:r>
            <a:endParaRPr lang="en-US" sz="2000" dirty="0">
              <a:cs typeface="David" pitchFamily="34" charset="-79"/>
            </a:endParaRPr>
          </a:p>
          <a:p>
            <a:pPr algn="ctr" rtl="1"/>
            <a:r>
              <a:rPr lang="en-GB" sz="2000" b="1" dirty="0">
                <a:cs typeface="David" pitchFamily="34" charset="-79"/>
              </a:rPr>
              <a:t> 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1941270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3" grpId="0" uiExpand="1" build="p"/>
      <p:bldP spid="4" grpId="0" build="p"/>
      <p:bldP spid="7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ויקרא פרק ז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לז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זֹאת הַתּוֹרָה לָעֹלָה לַמִּנְחָה וְלַחַטָּאת וְלָאָשָׁם וְלַמִּלּוּאִים וּלְזֶבַח הַשְּׁלָמִים.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endParaRPr lang="he-IL" b="1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לח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אֲשֶׁר צִוָּה יְהוָה אֶת-מֹשֶׁה בְּהַר סִינָי בְּיוֹם צַוֹּתוֹ אֶת-בְּנֵי יִשְׂרָאֵל לְהַקְרִיב אֶת-קָרְבְּנֵיהֶם לַיהוָה בְּמִדְבַּר סִינָי</a:t>
            </a:r>
            <a:r>
              <a:rPr lang="he-IL" dirty="0" smtClean="0">
                <a:cs typeface="David" pitchFamily="34" charset="-79"/>
              </a:rPr>
              <a:t>.</a:t>
            </a:r>
            <a:endParaRPr lang="en-US" dirty="0">
              <a:cs typeface="David" pitchFamily="34" charset="-79"/>
            </a:endParaRPr>
          </a:p>
          <a:p>
            <a:pPr marL="0" indent="0" algn="r">
              <a:buNone/>
            </a:pPr>
            <a:endParaRPr lang="he-IL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337223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04800" y="457200"/>
            <a:ext cx="8610600" cy="6019799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1" dirty="0" smtClean="0">
                <a:solidFill>
                  <a:schemeClr val="accent1"/>
                </a:solidFill>
                <a:cs typeface="David" pitchFamily="34" charset="-79"/>
              </a:rPr>
              <a:t>Elyon – it is easy to think there are gods of nature.</a:t>
            </a:r>
          </a:p>
          <a:p>
            <a:pPr algn="l"/>
            <a:endParaRPr lang="en-US" b="1" dirty="0" smtClean="0">
              <a:solidFill>
                <a:schemeClr val="accent6"/>
              </a:solidFill>
              <a:cs typeface="David" pitchFamily="34" charset="-79"/>
            </a:endParaRPr>
          </a:p>
          <a:p>
            <a:pPr algn="l"/>
            <a:r>
              <a:rPr lang="en-US" b="1" dirty="0" smtClean="0">
                <a:solidFill>
                  <a:schemeClr val="accent2"/>
                </a:solidFill>
                <a:cs typeface="David" pitchFamily="34" charset="-79"/>
              </a:rPr>
              <a:t>Avraham's chiddush </a:t>
            </a:r>
            <a:r>
              <a:rPr lang="en-US" b="1" dirty="0">
                <a:solidFill>
                  <a:schemeClr val="accent2"/>
                </a:solidFill>
                <a:cs typeface="David" pitchFamily="34" charset="-79"/>
              </a:rPr>
              <a:t>– what </a:t>
            </a:r>
            <a:r>
              <a:rPr lang="en-US" b="1" dirty="0" smtClean="0">
                <a:solidFill>
                  <a:schemeClr val="accent2"/>
                </a:solidFill>
                <a:cs typeface="David" pitchFamily="34" charset="-79"/>
              </a:rPr>
              <a:t>they </a:t>
            </a:r>
            <a:r>
              <a:rPr lang="en-US" b="1" dirty="0">
                <a:solidFill>
                  <a:schemeClr val="accent2"/>
                </a:solidFill>
                <a:cs typeface="David" pitchFamily="34" charset="-79"/>
              </a:rPr>
              <a:t>call Elyon is YHVH</a:t>
            </a:r>
            <a:r>
              <a:rPr lang="en-US" b="1" dirty="0" smtClean="0">
                <a:solidFill>
                  <a:schemeClr val="accent2"/>
                </a:solidFill>
                <a:cs typeface="David" pitchFamily="34" charset="-79"/>
              </a:rPr>
              <a:t>.</a:t>
            </a:r>
          </a:p>
          <a:p>
            <a:pPr algn="l"/>
            <a:endParaRPr lang="en-US" b="1" dirty="0" smtClean="0">
              <a:solidFill>
                <a:schemeClr val="accent1"/>
              </a:solidFill>
              <a:cs typeface="David" pitchFamily="34" charset="-79"/>
            </a:endParaRPr>
          </a:p>
          <a:p>
            <a:pPr algn="l"/>
            <a:r>
              <a:rPr lang="en-US" b="1" dirty="0" smtClean="0">
                <a:solidFill>
                  <a:schemeClr val="accent1"/>
                </a:solidFill>
                <a:cs typeface="David" pitchFamily="34" charset="-79"/>
              </a:rPr>
              <a:t>What they call elohim, in the plural, are really Elokim, in the singular. </a:t>
            </a:r>
          </a:p>
          <a:p>
            <a:pPr algn="l"/>
            <a:endParaRPr lang="en-US" b="1" dirty="0" smtClean="0">
              <a:solidFill>
                <a:schemeClr val="accent6"/>
              </a:solidFill>
              <a:cs typeface="David" pitchFamily="34" charset="-79"/>
            </a:endParaRPr>
          </a:p>
          <a:p>
            <a:pPr algn="l"/>
            <a:r>
              <a:rPr lang="en-US" b="1" dirty="0" smtClean="0">
                <a:solidFill>
                  <a:schemeClr val="accent2"/>
                </a:solidFill>
                <a:cs typeface="David" pitchFamily="34" charset="-79"/>
              </a:rPr>
              <a:t>Shabbat is to remember Brit Sinai. We stop creativity in order to reflect on Who gave me the creativity. </a:t>
            </a:r>
            <a:endParaRPr lang="en-US" dirty="0">
              <a:solidFill>
                <a:schemeClr val="accent2"/>
              </a:solidFill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83353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>
            <a:normAutofit/>
          </a:bodyPr>
          <a:lstStyle/>
          <a:p>
            <a:pPr rtl="1"/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תהלים פרק צא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09600"/>
            <a:ext cx="8229600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יֹשֵׁב בְּסֵתֶר עֶלְיוֹן בְּצֵל שַׁדַּי יִתְלוֹנָן. </a:t>
            </a:r>
            <a:endParaRPr lang="en-US" sz="2000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אֹמַר לַיהוָה מַחְסִי וּמְצוּדָתִי אֱלֹהַי אֶבְטַח-בּוֹ. </a:t>
            </a:r>
            <a:endParaRPr lang="en-US" sz="2000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u="sng" dirty="0" smtClean="0">
                <a:solidFill>
                  <a:schemeClr val="accent1"/>
                </a:solidFill>
                <a:cs typeface="David" pitchFamily="34" charset="-79"/>
              </a:rPr>
              <a:t>:</a:t>
            </a:r>
            <a:r>
              <a:rPr lang="en-GB" sz="2000" b="1" u="sng" dirty="0" smtClean="0">
                <a:solidFill>
                  <a:schemeClr val="accent1"/>
                </a:solidFill>
                <a:cs typeface="David" pitchFamily="34" charset="-79"/>
              </a:rPr>
              <a:t>Choir answers, “You’re right!”</a:t>
            </a:r>
            <a:endParaRPr lang="he-IL" sz="2000" b="1" u="sng" dirty="0" smtClean="0">
              <a:solidFill>
                <a:schemeClr val="accent1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כִּי הוּא יַצִּילְךָ מִפַּח יָקוּשׁ מִדֶּבֶר הַוּוֹת.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ד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בְּאֶבְרָתוֹ יָסֶךְ לָךְ וְתַחַת-כְּנָפָיו תֶּחְסֶה צִנָּה וְסֹחֵרָה אֲמִתּוֹ.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ה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לֹא-תִירָא מִפַּחַד לָיְלָה מֵחֵץ יָעוּף יוֹמָם</a:t>
            </a:r>
            <a:r>
              <a:rPr lang="he-IL" sz="2000" dirty="0" smtClean="0">
                <a:cs typeface="David" pitchFamily="34" charset="-79"/>
              </a:rPr>
              <a:t>.</a:t>
            </a: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ו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מִדֶּבֶר בָּאֹפֶל יַהֲלֹךְ מִקֶּטֶב יָשׁוּד צָהֳרָיִם.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יִפֹּל מִצִּדְּךָ אֶלֶף וּרְבָבָה מִימִינֶךָ אֵלֶיךָ לֹא יִגָּשׁ.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ח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רַק בְּעֵינֶיךָ תַבִּיט וְשִׁלֻּמַת רְשָׁעִים תִּרְאֶה.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5"/>
                </a:solidFill>
                <a:cs typeface="David" pitchFamily="34" charset="-79"/>
              </a:rPr>
              <a:t>כִּי-אַתָּה יְהוָה מַחְסִי עֶלְיוֹן שַׂמְתָּ מְעוֹנֶךָ. </a:t>
            </a:r>
            <a:endParaRPr lang="en-US" sz="2000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לֹא-תְאֻנֶּה אֵלֶיךָ רָעָה וְנֶגַע לֹא-יִקְרַב בְּאָהֳלֶךָ.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4"/>
                </a:solidFill>
                <a:cs typeface="David" pitchFamily="34" charset="-79"/>
              </a:rPr>
              <a:t>כִּי מַלְאָכָיו יְצַוֶּה-לָּךְ לִשְׁמָרְךָ בְּכָל-דְּרָכֶיךָ. </a:t>
            </a:r>
            <a:endParaRPr lang="en-US" sz="2000" b="1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עַל-כַּפַּיִם יִשָּׂאוּנְךָ פֶּן-תִּגֹּף בָּאֶבֶן רַגְלֶךָ.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עַל-שַׁחַל וָפֶתֶן תִּדְרֹךְ תִּרְמֹס כְּפִיר וְתַנִּין.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יד</a:t>
            </a:r>
            <a:r>
              <a:rPr lang="he-IL" sz="2000" dirty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3"/>
                </a:solidFill>
                <a:cs typeface="David" pitchFamily="34" charset="-79"/>
              </a:rPr>
              <a:t>כִּי בִי חָשַׁק וַאֲפַלְּטֵהוּ אֲשַׂגְּבֵהוּ כִּי-יָדַע שְׁמִי. </a:t>
            </a:r>
            <a:endParaRPr lang="en-US" sz="2000" b="1" dirty="0">
              <a:solidFill>
                <a:schemeClr val="accent3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טו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3"/>
                </a:solidFill>
                <a:cs typeface="David" pitchFamily="34" charset="-79"/>
              </a:rPr>
              <a:t>יִקְרָאֵנִי וְאֶעֱנֵהוּ עִמּוֹ-אָנֹכִי בְצָרָה אֲחַלְּצֵהוּ וַאֲכַבְּדֵהוּ. </a:t>
            </a:r>
            <a:endParaRPr lang="he-IL" sz="2000" b="1" dirty="0" smtClean="0">
              <a:solidFill>
                <a:schemeClr val="accent3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3"/>
                </a:solidFill>
                <a:cs typeface="David" pitchFamily="34" charset="-79"/>
              </a:rPr>
              <a:t>אֹרֶךְ יָמִים אַשְׂבִּיעֵהוּ וְאַרְאֵהוּ בִּישׁוּעָתִי</a:t>
            </a:r>
            <a:r>
              <a:rPr lang="he-IL" sz="2000" b="1" dirty="0" smtClean="0">
                <a:solidFill>
                  <a:schemeClr val="accent3"/>
                </a:solidFill>
                <a:cs typeface="David" pitchFamily="34" charset="-79"/>
              </a:rPr>
              <a:t>.</a:t>
            </a:r>
            <a:endParaRPr lang="en-US" sz="2000" b="1" dirty="0">
              <a:solidFill>
                <a:schemeClr val="accent3"/>
              </a:solidFill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152400" y="762000"/>
            <a:ext cx="3733800" cy="9906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7742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Someone is sitting in the shade of G-d and has total trust in Him.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152400" y="3581400"/>
            <a:ext cx="3733800" cy="7620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91191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Your residence is high above but You can still protect us.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152400" y="4495800"/>
            <a:ext cx="3733800" cy="6096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91537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He will guard you wherever you may go.</a:t>
            </a:r>
            <a:endParaRPr lang="he-IL" sz="2000" dirty="0"/>
          </a:p>
        </p:txBody>
      </p:sp>
      <p:sp>
        <p:nvSpPr>
          <p:cNvPr id="7" name="Right Arrow Callout 6"/>
          <p:cNvSpPr/>
          <p:nvPr/>
        </p:nvSpPr>
        <p:spPr>
          <a:xfrm>
            <a:off x="152400" y="5257800"/>
            <a:ext cx="3733800" cy="13716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7487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This is the only time G-d speaks in Tehillim. He will save you because you know His Name.</a:t>
            </a:r>
          </a:p>
        </p:txBody>
      </p:sp>
    </p:spTree>
    <p:extLst>
      <p:ext uri="{BB962C8B-B14F-4D97-AF65-F5344CB8AC3E}">
        <p14:creationId xmlns:p14="http://schemas.microsoft.com/office/powerpoint/2010/main" val="831129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5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0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5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דברים פרק כח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4200" y="1600200"/>
            <a:ext cx="5715000" cy="4876800"/>
          </a:xfrm>
        </p:spPr>
        <p:txBody>
          <a:bodyPr>
            <a:normAutofit fontScale="70000" lnSpcReduction="20000"/>
          </a:bodyPr>
          <a:lstStyle/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ב</a:t>
            </a:r>
            <a:r>
              <a:rPr lang="he-IL" dirty="0">
                <a:cs typeface="David" pitchFamily="34" charset="-79"/>
              </a:rPr>
              <a:t> וּבָאוּ עָלֶיךָ כָּל-הַבְּרָכוֹת הָאֵלֶּה וְהִשִּׂיגֻךָ כִּי תִשְׁמַע בְּקוֹל יְהוָה אֱלֹהֶיךָ.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ג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בָּרוּךְ אַתָּה בָּעִיר וּבָרוּךְ אַתָּה בַּשָּׂדֶה.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ד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בָּרוּךְ פְּרִי-בִטְנְךָ וּפְרִי אַדְמָתְךָ וּפְרִי בְהֶמְתֶּךָ שְׁגַר אֲלָפֶיךָ וְעַשְׁתְּרוֹת צֹאנֶךָ.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ה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בָּרוּךְ טַנְאֲךָ וּמִשְׁאַרְתֶּךָ.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ו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בָּרוּךְ אַתָּה בְּבֹאֶךָ וּבָרוּךְ אַתָּה בְּצֵאתֶךָ.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ז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יִתֵּן יְהוָה אֶת-אֹיְבֶיךָ הַקָּמִים עָלֶיךָ נִגָּפִים לְפָנֶיךָ בְּדֶרֶךְ אֶחָד יֵצְאוּ אֵלֶיךָ וּבְשִׁבְעָה דְרָכִים יָנוּסוּ לְפָנֶיךָ.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ח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יְצַו יְהוָה אִתְּךָ אֶת-הַבְּרָכָה בַּאֲסָמֶיךָ וּבְכֹל מִשְׁלַח יָדֶךָ וּבֵרַכְךָ בָּאָרֶץ אֲשֶׁר-יְהוָה אֱלֹהֶיךָ נֹתֵן לָךְ.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ט</a:t>
            </a:r>
            <a:r>
              <a:rPr lang="he-IL" dirty="0">
                <a:cs typeface="David" pitchFamily="34" charset="-79"/>
              </a:rPr>
              <a:t> יְקִימְךָ יְהוָה לוֹ לְעַם קָדוֹשׁ כַּאֲשֶׁר נִשְׁבַּע-לָךְ </a:t>
            </a:r>
            <a:r>
              <a:rPr lang="he-IL" b="1" dirty="0" smtClean="0">
                <a:solidFill>
                  <a:schemeClr val="accent2"/>
                </a:solidFill>
                <a:cs typeface="David" pitchFamily="34" charset="-79"/>
              </a:rPr>
              <a:t>כִּי </a:t>
            </a:r>
            <a:r>
              <a:rPr lang="he-IL" b="1" dirty="0">
                <a:solidFill>
                  <a:schemeClr val="accent2"/>
                </a:solidFill>
                <a:cs typeface="David" pitchFamily="34" charset="-79"/>
              </a:rPr>
              <a:t>תִשְׁמֹר אֶת-מִצְו‍ֹת יְהוָה אֱלֹהֶיךָ וְהָלַכְתָּ בִּדְרָכָיו. </a:t>
            </a:r>
            <a:endParaRPr lang="en-US" b="1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י</a:t>
            </a:r>
            <a:r>
              <a:rPr lang="he-IL" dirty="0"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5"/>
                </a:solidFill>
                <a:cs typeface="David" pitchFamily="34" charset="-79"/>
              </a:rPr>
              <a:t>וְרָאוּ כָּל-עַמֵּי הָאָרֶץ כִּי שֵׁם יְהוָה נִקְרָא עָלֶיךָ וְיָרְאוּ מִמֶּךָּ. </a:t>
            </a:r>
            <a:endParaRPr lang="en-US" b="1" dirty="0">
              <a:solidFill>
                <a:schemeClr val="accent5"/>
              </a:solidFill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152400" y="4572000"/>
            <a:ext cx="3200400" cy="4572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694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 condition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152400" y="5181600"/>
            <a:ext cx="3200400" cy="15240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5695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Other nations will respect you when they see that G-d’s Name and reputation are associated with you.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3225621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Autofit/>
          </a:bodyPr>
          <a:lstStyle/>
          <a:p>
            <a:r>
              <a:rPr lang="he-IL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דברים פרק כח</a:t>
            </a:r>
            <a:br>
              <a:rPr lang="he-IL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2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things go well then there will be good things in the land, otherwise there will be exile.</a:t>
            </a:r>
            <a:endParaRPr lang="he-IL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וְהָיָה, אִם-שָׁמוֹעַ תִּשְׁמַע בְּקוֹל יְהוָה אֱלֹהֶיךָ, לִשְׁמֹר לַעֲשׂוֹת אֶת-כָּל-מִצְו‍ֹתָיו, אֲשֶׁר אָנֹכִי מְצַוְּךָ הַיּוֹם--וּנְתָנְךָ יְהוָה אֱלֹהֶיךָ, עֶלְיוֹן, עַל, כָּל-גּוֹיֵי הָאָרֶץ. </a:t>
            </a:r>
            <a:r>
              <a:rPr lang="he-IL" sz="2000" b="1" dirty="0">
                <a:cs typeface="David" pitchFamily="34" charset="-79"/>
              </a:rPr>
              <a:t>ב</a:t>
            </a:r>
            <a:r>
              <a:rPr lang="he-IL" sz="2000" dirty="0">
                <a:cs typeface="David" pitchFamily="34" charset="-79"/>
              </a:rPr>
              <a:t> וּבָאוּ עָלֶיךָ כָּל-הַבְּרָכוֹת הָאֵלֶּה, וְהִשִּׂיגֻךָ: כִּי תִשְׁמַע, בְּקוֹל יְהוָה אֱלֹהֶיךָ. </a:t>
            </a:r>
            <a:r>
              <a:rPr lang="he-IL" sz="2000" b="1" dirty="0">
                <a:cs typeface="David" pitchFamily="34" charset="-79"/>
              </a:rPr>
              <a:t>ג</a:t>
            </a:r>
            <a:r>
              <a:rPr lang="he-IL" sz="2000" dirty="0">
                <a:cs typeface="David" pitchFamily="34" charset="-79"/>
              </a:rPr>
              <a:t> בָּרוּךְ אַתָּה, בָּעִיר; וּבָרוּךְ אַתָּה, בַּשָּׂדֶה. </a:t>
            </a:r>
            <a:r>
              <a:rPr lang="he-IL" sz="2000" b="1" dirty="0">
                <a:cs typeface="David" pitchFamily="34" charset="-79"/>
              </a:rPr>
              <a:t>ד</a:t>
            </a:r>
            <a:r>
              <a:rPr lang="he-IL" sz="2000" dirty="0">
                <a:cs typeface="David" pitchFamily="34" charset="-79"/>
              </a:rPr>
              <a:t> בָּרוּךְ פְּרִי-בִטְנְךָ וּפְרִי אַדְמָתְךָ, וּפְרִי בְהֶמְתֶּךָ--שְׁגַר אֲלָפֶיךָ, וְעַשְׁתְּרוֹת צֹאנֶךָ. </a:t>
            </a:r>
            <a:r>
              <a:rPr lang="he-IL" sz="2000" b="1" dirty="0">
                <a:cs typeface="David" pitchFamily="34" charset="-79"/>
              </a:rPr>
              <a:t>ה</a:t>
            </a:r>
            <a:r>
              <a:rPr lang="he-IL" sz="2000" dirty="0">
                <a:cs typeface="David" pitchFamily="34" charset="-79"/>
              </a:rPr>
              <a:t> בָּרוּךְ טַנְאֲךָ, וּמִשְׁאַרְתֶּךָ. </a:t>
            </a:r>
            <a:r>
              <a:rPr lang="he-IL" sz="2000" b="1" dirty="0">
                <a:cs typeface="David" pitchFamily="34" charset="-79"/>
              </a:rPr>
              <a:t>ו</a:t>
            </a:r>
            <a:r>
              <a:rPr lang="he-IL" sz="2000" dirty="0">
                <a:cs typeface="David" pitchFamily="34" charset="-79"/>
              </a:rPr>
              <a:t> בָּרוּךְ אַתָּה, בְּבֹאֶךָ; וּבָרוּךְ אַתָּה, בְּצֵאתֶךָ. </a:t>
            </a:r>
            <a:r>
              <a:rPr lang="he-IL" sz="2000" b="1" dirty="0">
                <a:cs typeface="David" pitchFamily="34" charset="-79"/>
              </a:rPr>
              <a:t>ז</a:t>
            </a:r>
            <a:r>
              <a:rPr lang="he-IL" sz="2000" dirty="0">
                <a:cs typeface="David" pitchFamily="34" charset="-79"/>
              </a:rPr>
              <a:t> יִתֵּן יְהוָה אֶת-אֹיְבֶיךָ הַקָּמִים עָלֶיךָ, נִגָּפִים לְפָנֶיךָ: בְּדֶרֶךְ אֶחָד יֵצְאוּ אֵלֶיךָ, וּבְשִׁבְעָה דְרָכִים יָנוּסוּ לְפָנֶיךָ. </a:t>
            </a:r>
            <a:r>
              <a:rPr lang="he-IL" sz="2000" b="1" dirty="0">
                <a:cs typeface="David" pitchFamily="34" charset="-79"/>
              </a:rPr>
              <a:t>ח</a:t>
            </a:r>
            <a:r>
              <a:rPr lang="he-IL" sz="2000" dirty="0">
                <a:cs typeface="David" pitchFamily="34" charset="-79"/>
              </a:rPr>
              <a:t> יְצַו יְהוָה אִתְּךָ, אֶת-הַבְּרָכָה, בַּאֲסָמֶיךָ, וּבְכֹל מִשְׁלַח יָדֶךָ; וּבֵרַכְךָ--בָּאָרֶץ, אֲשֶׁר-יְהוָה אֱלֹהֶיךָ נֹתֵן לָךְ. </a:t>
            </a:r>
            <a:r>
              <a:rPr lang="he-IL" sz="2000" b="1" dirty="0">
                <a:cs typeface="David" pitchFamily="34" charset="-79"/>
              </a:rPr>
              <a:t>ט</a:t>
            </a:r>
            <a:r>
              <a:rPr lang="he-IL" sz="2000" dirty="0">
                <a:cs typeface="David" pitchFamily="34" charset="-79"/>
              </a:rPr>
              <a:t> יְקִימְךָ יְהוָה לוֹ לְעַם קָדוֹשׁ, כַּאֲשֶׁר נִשְׁבַּע-לָךְ: כִּי תִשְׁמֹר, אֶת-מִצְו‍ֹת יְהוָה אֱלֹהֶיךָ, וְהָלַכְתָּ, בִּדְרָכָיו. </a:t>
            </a:r>
            <a:r>
              <a:rPr lang="he-IL" sz="2000" b="1" dirty="0">
                <a:cs typeface="David" pitchFamily="34" charset="-79"/>
              </a:rPr>
              <a:t>י</a:t>
            </a:r>
            <a:r>
              <a:rPr lang="he-IL" sz="2000" dirty="0">
                <a:cs typeface="David" pitchFamily="34" charset="-79"/>
              </a:rPr>
              <a:t> וְרָאוּ כָּל-עַמֵּי הָאָרֶץ, כִּי שֵׁם יְהוָה נִקְרָא עָלֶיךָ; וְיָרְאוּ, מִמֶּךָּ. </a:t>
            </a:r>
            <a:r>
              <a:rPr lang="he-IL" sz="2000" b="1" dirty="0">
                <a:cs typeface="David" pitchFamily="34" charset="-79"/>
              </a:rPr>
              <a:t>יא</a:t>
            </a:r>
            <a:r>
              <a:rPr lang="he-IL" sz="2000" dirty="0">
                <a:cs typeface="David" pitchFamily="34" charset="-79"/>
              </a:rPr>
              <a:t> וְהוֹתִרְךָ יְהוָה לְטוֹבָה, בִּפְרִי בִטְנְךָ וּבִפְרִי בְהֶמְתְּךָ וּבִפְרִי אַדְמָתֶךָ--עַל, הָאֲדָמָה, אֲשֶׁר נִשְׁבַּע יְהוָה לַאֲבֹתֶיךָ, לָתֶת לָךְ. </a:t>
            </a:r>
            <a:r>
              <a:rPr lang="he-IL" sz="2000" b="1" dirty="0">
                <a:cs typeface="David" pitchFamily="34" charset="-79"/>
              </a:rPr>
              <a:t>יב</a:t>
            </a:r>
            <a:r>
              <a:rPr lang="he-IL" sz="2000" dirty="0">
                <a:cs typeface="David" pitchFamily="34" charset="-79"/>
              </a:rPr>
              <a:t> יִפְתַּח יְהוָה לְךָ אֶת-אוֹצָרוֹ הַטּוֹב אֶת-הַשָּׁמַיִם, לָתֵת מְטַר-אַרְצְךָ בְּעִתּוֹ, וּלְבָרֵךְ, אֵת כָּל-מַעֲשֵׂה יָדֶךָ; וְהִלְוִיתָ גּוֹיִם רַבִּים, וְאַתָּה לֹא תִלְוֶה. </a:t>
            </a:r>
            <a:r>
              <a:rPr lang="he-IL" sz="2000" b="1" dirty="0">
                <a:cs typeface="David" pitchFamily="34" charset="-79"/>
              </a:rPr>
              <a:t>יג</a:t>
            </a:r>
            <a:r>
              <a:rPr lang="he-IL" sz="2000" dirty="0">
                <a:cs typeface="David" pitchFamily="34" charset="-79"/>
              </a:rPr>
              <a:t> וּנְתָנְךָ יְהוָה לְרֹאשׁ, וְלֹא לְזָנָב, וְהָיִיתָ רַק לְמַעְלָה, וְלֹא תִהְיֶה לְמָטָּה: כִּי-תִשְׁמַע אֶל-מִצְו‍ֹת יְהוָה אֱלֹהֶיךָ, אֲשֶׁר אָנֹכִי מְצַוְּךָ הַיּוֹם--לִשְׁמֹר וְלַעֲשׂוֹת. </a:t>
            </a:r>
            <a:r>
              <a:rPr lang="he-IL" sz="2000" b="1" dirty="0">
                <a:cs typeface="David" pitchFamily="34" charset="-79"/>
              </a:rPr>
              <a:t>יד</a:t>
            </a:r>
            <a:r>
              <a:rPr lang="he-IL" sz="2000" dirty="0">
                <a:cs typeface="David" pitchFamily="34" charset="-79"/>
              </a:rPr>
              <a:t> וְלֹא תָסוּר, מִכָּל-הַדְּבָרִים אֲשֶׁר אָנֹכִי מְצַוֶּה אֶתְכֶם הַיּוֹם--יָמִין וּשְׂמֹאול: לָלֶכֶת, אַחֲרֵי אֱלֹהִים אֲחֵרִים--לְעָבְדָם. </a:t>
            </a:r>
            <a:endParaRPr lang="he-IL" sz="2000" dirty="0" smtClean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37959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דברים פרק כט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38600"/>
          </a:xfrm>
        </p:spPr>
        <p:txBody>
          <a:bodyPr>
            <a:normAutofit fontScale="77500" lnSpcReduction="20000"/>
          </a:bodyPr>
          <a:lstStyle/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ט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אַתֶּם נִצָּבִים הַיּוֹם כֻּלְּכֶם, לִפְנֵי יְהוָה אֱלֹהֵיכֶם: רָאשֵׁיכֶם שִׁבְטֵיכֶם, זִקְנֵיכֶם וְשֹׁטְרֵיכֶם, כֹּל, אִישׁ יִשְׂרָאֵל.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טַפְּכֶם נְשֵׁיכֶם--וְגֵרְךָ, אֲשֶׁר בְּקֶרֶב מַחֲנֶיךָ: מֵחֹטֵב עֵצֶיךָ, עַד שֹׁאֵב מֵימֶיךָ.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יא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לְעָבְרְךָ, בִּבְרִית יְהוָה אֱלֹהֶיךָ--וּבְאָלָתוֹ: אֲשֶׁר יְהוָה אֱלֹהֶיךָ, כֹּרֵת עִמְּךָ הַיּוֹם.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יב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לְמַעַן הָקִים-אֹתְךָ הַיּוֹם לוֹ לְעָם, וְהוּא יִהְיֶה-לְּךָ לֵאלֹהִים--כַּאֲשֶׁר, דִּבֶּר-לָךְ; וְכַאֲשֶׁר נִשְׁבַּע לַאֲבֹתֶיךָ, לְאַבְרָהָם לְיִצְחָק וּלְיַעֲקֹב.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יג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וְלֹא אִתְּכֶם, לְבַדְּכֶם--אָנֹכִי, כֹּרֵת אֶת-הַבְּרִית הַזֹּאת, וְאֶת-הָאָלָה, הַזֹּאת.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יד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5"/>
                </a:solidFill>
                <a:cs typeface="David" pitchFamily="34" charset="-79"/>
              </a:rPr>
              <a:t>כִּי אֶת-אֲשֶׁר יֶשְׁנוֹ פֹּה, עִמָּנוּ עֹמֵד הַיּוֹם, לִפְנֵי, יְהוָה אֱלֹהֵינוּ; וְאֵת אֲשֶׁר אֵינֶנּוּ פֹּה, עִמָּנוּ הַיּוֹם. </a:t>
            </a:r>
            <a:endParaRPr lang="en-US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>
              <a:buNone/>
            </a:pPr>
            <a:endParaRPr lang="he-IL" dirty="0">
              <a:cs typeface="David" pitchFamily="34" charset="-79"/>
            </a:endParaRPr>
          </a:p>
        </p:txBody>
      </p:sp>
      <p:sp>
        <p:nvSpPr>
          <p:cNvPr id="4" name="Up Arrow Callout 3"/>
          <p:cNvSpPr/>
          <p:nvPr/>
        </p:nvSpPr>
        <p:spPr>
          <a:xfrm>
            <a:off x="1600200" y="5334000"/>
            <a:ext cx="5715000" cy="1143000"/>
          </a:xfrm>
          <a:prstGeom prst="upArrow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Brit is with everyone of all generations, not just the people who were there.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616045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דברים פרק כט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fontScale="85000" lnSpcReduction="20000"/>
          </a:bodyPr>
          <a:lstStyle/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טו</a:t>
            </a:r>
            <a:r>
              <a:rPr lang="he-IL" dirty="0">
                <a:cs typeface="David" pitchFamily="34" charset="-79"/>
              </a:rPr>
              <a:t> כִּי-אַתֶּם יְדַעְתֶּם, אֵת אֲשֶׁר-יָשַׁבְנוּ בְּאֶרֶץ מִצְרָיִם, וְאֵת אֲשֶׁר-עָבַרְנוּ בְּקֶרֶב הַגּוֹיִם, אֲשֶׁר עֲבַרְתֶּם.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טז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וַתִּרְאוּ, אֶת-שִׁקּוּצֵיהֶם, וְאֵת, גִּלֻּלֵיהֶם--עֵץ וָאֶבֶן, כֶּסֶף וְזָהָב אֲשֶׁר עִמָּהֶם.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יז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פֶּן-יֵשׁ בָּכֶם אִישׁ אוֹ-אִשָּׁה אוֹ מִשְׁפָּחָה אוֹ-שֵׁבֶט, אֲשֶׁר לְבָבוֹ פֹנֶה הַיּוֹם מֵעִם יְהוָה אֱלֹהֵינוּ, לָלֶכֶת לַעֲבֹד, אֶת-אֱלֹהֵי הַגּוֹיִם הָהֵם: פֶּן-יֵשׁ בָּכֶם, שֹׁרֶשׁ פֹּרֶה רֹאשׁ--וְלַעֲנָה.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יח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וְהָיָה בְּשָׁמְעוֹ אֶת-דִּבְרֵי הָאָלָה הַזֹּאת, וְהִתְבָּרֵךְ בִּלְבָבוֹ לֵאמֹר שָׁלוֹם יִהְיֶה-לִּי--כִּי בִּשְׁרִרוּת לִבִּי, אֵלֵךְ: לְמַעַן סְפוֹת הָרָוָה, אֶת-הַצְּמֵאָה. </a:t>
            </a:r>
            <a:endParaRPr lang="he-IL" dirty="0" smtClean="0">
              <a:cs typeface="David" pitchFamily="34" charset="-79"/>
            </a:endParaRPr>
          </a:p>
          <a:p>
            <a:pPr marL="0" indent="0">
              <a:buNone/>
            </a:pPr>
            <a:endParaRPr lang="en-GB" dirty="0" smtClean="0"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accent4"/>
                </a:solidFill>
                <a:cs typeface="David" pitchFamily="34" charset="-79"/>
              </a:rPr>
              <a:t>This is a warning for those who might think they have the right to reject the covenant.</a:t>
            </a:r>
            <a:endParaRPr lang="en-US" b="1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endParaRPr lang="he-IL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62693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e-IL" sz="4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דברים פרק ל</a:t>
            </a:r>
            <a:br>
              <a:rPr lang="he-IL" sz="4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4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G-d Cannot Pull Out Either</a:t>
            </a:r>
            <a:endParaRPr lang="he-IL" sz="4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 anchor="ctr"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וְהָיָה כִי-יָבֹאוּ עָלֶיךָ כָּל-הַדְּבָרִים הָאֵלֶּה, הַבְּרָכָה וְהַקְּלָלָה, אֲשֶׁר נָתַתִּי, לְפָנֶיךָ; וַהֲשֵׁבֹתָ, אֶל-לְבָבֶךָ, בְּכָל-הַגּוֹיִם, אֲשֶׁר הִדִּיחֲךָ יְהוָה אֱלֹהֶיךָ שָׁמָּה. </a:t>
            </a:r>
            <a:r>
              <a:rPr lang="he-IL" sz="2000" b="1" dirty="0">
                <a:cs typeface="David" pitchFamily="34" charset="-79"/>
              </a:rPr>
              <a:t>ב</a:t>
            </a:r>
            <a:r>
              <a:rPr lang="he-IL" sz="2000" dirty="0">
                <a:cs typeface="David" pitchFamily="34" charset="-79"/>
              </a:rPr>
              <a:t> וְשַׁבְתָּ עַד-יְהוָה אֱלֹהֶיךָ, וְשָׁמַעְתָּ בְקֹלוֹ, כְּכֹל אֲשֶׁר-אָנֹכִי מְצַוְּךָ, הַיּוֹם: אַתָּה וּבָנֶיךָ, בְּכָל-לְבָבְךָ וּבְכָל-נַפְשֶׁךָ. </a:t>
            </a:r>
            <a:r>
              <a:rPr lang="he-IL" sz="2000" b="1" dirty="0">
                <a:cs typeface="David" pitchFamily="34" charset="-79"/>
              </a:rPr>
              <a:t>ג</a:t>
            </a:r>
            <a:r>
              <a:rPr lang="he-IL" sz="2000" dirty="0">
                <a:cs typeface="David" pitchFamily="34" charset="-79"/>
              </a:rPr>
              <a:t> וְשָׁב יְהוָה אֱלֹהֶיךָ אֶת-שְׁבוּתְךָ, וְרִחֲמֶךָ; וְשָׁב, וְקִבֶּצְךָ מִכָּל-הָעַמִּים, אֲשֶׁר הֱפִיצְךָ יְהוָה אֱלֹהֶיךָ, שָׁמָּה. </a:t>
            </a:r>
            <a:r>
              <a:rPr lang="he-IL" sz="2000" b="1" dirty="0">
                <a:cs typeface="David" pitchFamily="34" charset="-79"/>
              </a:rPr>
              <a:t>ד</a:t>
            </a:r>
            <a:r>
              <a:rPr lang="he-IL" sz="2000" dirty="0">
                <a:cs typeface="David" pitchFamily="34" charset="-79"/>
              </a:rPr>
              <a:t> אִם-יִהְיֶה נִדַּחֲךָ, בִּקְצֵה הַשָּׁמָיִם--מִשָּׁם, יְקַבֶּצְךָ יְהוָה אֱלֹהֶיךָ, וּמִשָּׁם, יִקָּחֶךָ. </a:t>
            </a:r>
            <a:r>
              <a:rPr lang="he-IL" sz="2000" b="1" dirty="0">
                <a:cs typeface="David" pitchFamily="34" charset="-79"/>
              </a:rPr>
              <a:t>ה</a:t>
            </a:r>
            <a:r>
              <a:rPr lang="he-IL" sz="2000" dirty="0">
                <a:cs typeface="David" pitchFamily="34" charset="-79"/>
              </a:rPr>
              <a:t> וֶהֱבִיאֲךָ יְהוָה אֱלֹהֶיךָ, אֶל-הָאָרֶץ אֲשֶׁר-יָרְשׁוּ אֲבֹתֶיךָ--וִירִשְׁתָּהּ; וְהֵיטִבְךָ וְהִרְבְּךָ, מֵאֲבֹתֶיךָ. </a:t>
            </a:r>
            <a:r>
              <a:rPr lang="he-IL" sz="2000" b="1" dirty="0">
                <a:cs typeface="David" pitchFamily="34" charset="-79"/>
              </a:rPr>
              <a:t>ו</a:t>
            </a:r>
            <a:r>
              <a:rPr lang="he-IL" sz="2000" dirty="0">
                <a:cs typeface="David" pitchFamily="34" charset="-79"/>
              </a:rPr>
              <a:t> וּמָל יְהוָה אֱלֹהֶיךָ אֶת-לְבָבְךָ, וְאֶת-לְבַב זַרְעֶךָ: לְאַהֲבָה אֶת-יְהוָה אֱלֹהֶיךָ, בְּכָל-לְבָבְךָ וּבְכָל-נַפְשְׁךָ--לְמַעַן חַיֶּיךָ. </a:t>
            </a:r>
            <a:r>
              <a:rPr lang="he-IL" sz="2000" b="1" dirty="0">
                <a:cs typeface="David" pitchFamily="34" charset="-79"/>
              </a:rPr>
              <a:t>ז</a:t>
            </a:r>
            <a:r>
              <a:rPr lang="he-IL" sz="2000" dirty="0">
                <a:cs typeface="David" pitchFamily="34" charset="-79"/>
              </a:rPr>
              <a:t> וְנָתַן יְהוָה אֱלֹהֶיךָ, אֵת כָּל-הָאָלוֹת הָאֵלֶּה, עַל-אֹיְבֶיךָ וְעַל-שֹׂנְאֶיךָ, אֲשֶׁר רְדָפוּךָ. </a:t>
            </a:r>
            <a:r>
              <a:rPr lang="he-IL" sz="2000" b="1" dirty="0">
                <a:cs typeface="David" pitchFamily="34" charset="-79"/>
              </a:rPr>
              <a:t>ח</a:t>
            </a:r>
            <a:r>
              <a:rPr lang="he-IL" sz="2000" dirty="0">
                <a:cs typeface="David" pitchFamily="34" charset="-79"/>
              </a:rPr>
              <a:t> וְאַתָּה תָשׁוּב, וְשָׁמַעְתָּ בְּקוֹל יְהוָה; וְעָשִׂיתָ, אֶת-כָּל-מִצְו‍ֹתָיו, אֲשֶׁר אָנֹכִי מְצַוְּךָ, הַיּוֹם. </a:t>
            </a:r>
            <a:r>
              <a:rPr lang="he-IL" sz="2000" b="1" dirty="0">
                <a:cs typeface="David" pitchFamily="34" charset="-79"/>
              </a:rPr>
              <a:t>ט</a:t>
            </a:r>
            <a:r>
              <a:rPr lang="he-IL" sz="2000" dirty="0">
                <a:cs typeface="David" pitchFamily="34" charset="-79"/>
              </a:rPr>
              <a:t> וְהוֹתִירְךָ יְהוָה אֱלֹהֶיךָ בְּכֹל מַעֲשֵׂה יָדֶךָ, בִּפְרִי בִטְנְךָ וּבִפְרִי בְהֶמְתְּךָ וּבִפְרִי אַדְמָתְךָ--לְטֹבָה: כִּי יָשׁוּב יְהוָה, לָשׂוּשׂ עָלֶיךָ לְטוֹב, כַּאֲשֶׁר-שָׂשׂ, עַל-אֲבֹתֶיךָ. </a:t>
            </a:r>
            <a:r>
              <a:rPr lang="he-IL" sz="2000" b="1" dirty="0">
                <a:cs typeface="David" pitchFamily="34" charset="-79"/>
              </a:rPr>
              <a:t>י</a:t>
            </a:r>
            <a:r>
              <a:rPr lang="he-IL" sz="2000" dirty="0">
                <a:cs typeface="David" pitchFamily="34" charset="-79"/>
              </a:rPr>
              <a:t> כִּי תִשְׁמַע, בְּקוֹל יְהוָה אֱלֹהֶיךָ, לִשְׁמֹר מִצְו‍ֹתָיו וְחֻקֹּתָיו, הַכְּתוּבָה בְּסֵפֶר הַתּוֹרָה הַזֶּה: כִּי תָשׁוּב אֶל-יְהוָה אֱלֹהֶיךָ, בְּכָל-לְבָבְךָ וּבְכָל-נַפְשֶׁךָ. </a:t>
            </a:r>
            <a:endParaRPr lang="en-US" sz="2000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25474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דברים פרק ל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5257800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n-GB" sz="2000" b="1" u="sng" dirty="0" smtClean="0">
                <a:solidFill>
                  <a:schemeClr val="accent1"/>
                </a:solidFill>
                <a:cs typeface="David" pitchFamily="34" charset="-79"/>
              </a:rPr>
              <a:t>It is not too hard for you to keep all the laws:</a:t>
            </a:r>
            <a:endParaRPr lang="he-IL" sz="2000" b="1" u="sng" dirty="0" smtClean="0">
              <a:solidFill>
                <a:schemeClr val="accent1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כִּי הַמִּצְוָה הַזֹּאת, אֲשֶׁר אָנֹכִי מְצַוְּךָ הַיּוֹם--לֹא-נִפְלֵאת הִוא מִמְּךָ, וְלֹא רְחֹקָה הִוא. </a:t>
            </a:r>
            <a:r>
              <a:rPr lang="he-IL" sz="2000" b="1" dirty="0">
                <a:cs typeface="David" pitchFamily="34" charset="-79"/>
              </a:rPr>
              <a:t>יב</a:t>
            </a:r>
            <a:r>
              <a:rPr lang="he-IL" sz="2000" dirty="0">
                <a:cs typeface="David" pitchFamily="34" charset="-79"/>
              </a:rPr>
              <a:t> לֹא בַשָּׁמַיִם, הִוא: לֵאמֹר, מִי יַעֲלֶה-לָּנוּ הַשָּׁמַיְמָה וְיִקָּחֶהָ לָּנוּ, וְיַשְׁמִעֵנוּ אֹתָהּ, וְנַעֲשֶׂנָּה. </a:t>
            </a:r>
            <a:r>
              <a:rPr lang="he-IL" sz="2000" b="1" dirty="0">
                <a:cs typeface="David" pitchFamily="34" charset="-79"/>
              </a:rPr>
              <a:t>יג</a:t>
            </a:r>
            <a:r>
              <a:rPr lang="he-IL" sz="2000" dirty="0">
                <a:cs typeface="David" pitchFamily="34" charset="-79"/>
              </a:rPr>
              <a:t> וְלֹא-מֵעֵבֶר לַיָּם, הִוא: לֵאמֹר, מִי יַעֲבָר-לָנוּ אֶל-עֵבֶר הַיָּם וְיִקָּחֶהָ לָּנוּ, וְיַשְׁמִעֵנוּ אֹתָהּ, וְנַעֲשֶׂנָּה. </a:t>
            </a:r>
            <a:r>
              <a:rPr lang="he-IL" sz="2000" b="1" dirty="0">
                <a:cs typeface="David" pitchFamily="34" charset="-79"/>
              </a:rPr>
              <a:t>יד</a:t>
            </a:r>
            <a:r>
              <a:rPr lang="he-IL" sz="2000" dirty="0">
                <a:cs typeface="David" pitchFamily="34" charset="-79"/>
              </a:rPr>
              <a:t> כִּי-קָרוֹב אֵלֶיךָ הַדָּבָר, מְאֹד: בְּפִיךָ וּבִלְבָבְךָ, לַעֲשֹׂתוֹ. </a:t>
            </a:r>
            <a:endParaRPr lang="en-US" sz="2000" dirty="0"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sz="2000" b="1" u="sng" dirty="0" smtClean="0">
                <a:solidFill>
                  <a:schemeClr val="accent1"/>
                </a:solidFill>
                <a:cs typeface="David" pitchFamily="34" charset="-79"/>
              </a:rPr>
              <a:t>Israel is the new Gan Eden. We can only stay if we keep the mitzvot:</a:t>
            </a:r>
            <a:endParaRPr lang="he-IL" sz="2000" b="1" u="sng" dirty="0" smtClean="0">
              <a:solidFill>
                <a:schemeClr val="accent1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טו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רְאֵה נָתַתִּי לְפָנֶיךָ הַיּוֹם, אֶת-הַחַיִּים וְאֶת-הַטּוֹב, וְאֶת-הַמָּוֶת, וְאֶת-הָרָע. </a:t>
            </a:r>
            <a:r>
              <a:rPr lang="he-IL" sz="2000" b="1" dirty="0">
                <a:cs typeface="David" pitchFamily="34" charset="-79"/>
              </a:rPr>
              <a:t>טז</a:t>
            </a:r>
            <a:r>
              <a:rPr lang="he-IL" sz="2000" dirty="0">
                <a:cs typeface="David" pitchFamily="34" charset="-79"/>
              </a:rPr>
              <a:t> אֲשֶׁר אָנֹכִי מְצַוְּךָ, הַיּוֹם, לְאַהֲבָה אֶת-יְהוָה אֱלֹהֶיךָ לָלֶכֶת בִּדְרָכָיו, וְלִשְׁמֹר מִצְו‍ֹתָיו וְחֻקֹּתָיו וּמִשְׁפָּטָיו; וְחָיִיתָ וְרָבִיתָ--וּבֵרַכְךָ יְהוָה אֱלֹהֶיךָ, בָּאָרֶץ אֲשֶׁר-אַתָּה בָא-שָׁמָּה לְרִשְׁתָּהּ. </a:t>
            </a:r>
            <a:r>
              <a:rPr lang="he-IL" sz="2000" b="1" dirty="0">
                <a:cs typeface="David" pitchFamily="34" charset="-79"/>
              </a:rPr>
              <a:t>יז</a:t>
            </a:r>
            <a:r>
              <a:rPr lang="he-IL" sz="2000" dirty="0">
                <a:cs typeface="David" pitchFamily="34" charset="-79"/>
              </a:rPr>
              <a:t> וְאִם-יִפְנֶה לְבָבְךָ, וְלֹא תִשְׁמָע; וְנִדַּחְתָּ, וְהִשְׁתַּחֲוִיתָ לֵאלֹהִים אֲחֵרִים--וַעֲבַדְתָּם. </a:t>
            </a:r>
            <a:r>
              <a:rPr lang="he-IL" sz="2000" b="1" dirty="0">
                <a:cs typeface="David" pitchFamily="34" charset="-79"/>
              </a:rPr>
              <a:t>יח</a:t>
            </a:r>
            <a:r>
              <a:rPr lang="he-IL" sz="2000" dirty="0">
                <a:cs typeface="David" pitchFamily="34" charset="-79"/>
              </a:rPr>
              <a:t> הִגַּדְתִּי לָכֶם הַיּוֹם, כִּי אָבֹד תֹּאבֵדוּן: לֹא-תַאֲרִיכֻן יָמִים, עַל-הָאֲדָמָה, אֲשֶׁר אַתָּה עֹבֵר אֶת-הַיַּרְדֵּן, לָבוֹא שָׁמָּה לְרִשְׁתָּהּ. </a:t>
            </a:r>
            <a:r>
              <a:rPr lang="he-IL" sz="2000" b="1" dirty="0">
                <a:cs typeface="David" pitchFamily="34" charset="-79"/>
              </a:rPr>
              <a:t>יט</a:t>
            </a:r>
            <a:r>
              <a:rPr lang="he-IL" sz="2000" dirty="0">
                <a:cs typeface="David" pitchFamily="34" charset="-79"/>
              </a:rPr>
              <a:t> הַעִדֹתִי בָכֶם הַיּוֹם, אֶת-הַשָּׁמַיִם וְאֶת-הָאָרֶץ--הַחַיִּים וְהַמָּוֶת נָתַתִּי לְפָנֶיךָ, הַבְּרָכָה וְהַקְּלָלָה; וּבָחַרְתָּ, בַּחַיִּים--לְמַעַן תִּחְיֶה, אַתָּה וְזַרְעֶךָ. </a:t>
            </a:r>
            <a:r>
              <a:rPr lang="he-IL" sz="2000" b="1" dirty="0">
                <a:cs typeface="David" pitchFamily="34" charset="-79"/>
              </a:rPr>
              <a:t>כ</a:t>
            </a:r>
            <a:r>
              <a:rPr lang="he-IL" sz="2000" dirty="0">
                <a:cs typeface="David" pitchFamily="34" charset="-79"/>
              </a:rPr>
              <a:t> לְאַהֲבָה אֶת-יְהוָה אֱלֹהֶיךָ, לִשְׁמֹעַ בְּקֹלוֹ וּלְדָבְקָה-בוֹ: כִּי הוּא חַיֶּיךָ, וְאֹרֶךְ יָמֶיךָ--לָשֶׁבֶת עַל-הָאֲדָמָה אֲשֶׁר נִשְׁבַּע יְהוָה לַאֲבֹתֶיךָ לְאַבְרָהָם לְיִצְחָק וּלְיַעֲקֹב, לָתֵת לָהֶם. </a:t>
            </a:r>
            <a:endParaRPr lang="en-US" sz="2000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73632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דברים פרק לא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4"/>
                </a:solidFill>
                <a:cs typeface="David" pitchFamily="34" charset="-79"/>
              </a:rPr>
              <a:t>וַיֵּלֶךְ מֹשֶׁה וַיְדַבֵּר אֶת-הַדְּבָרִים הָאֵלֶּה אֶל-כָּל-יִשְׂרָאֵל.</a:t>
            </a:r>
            <a:endParaRPr lang="en-US" sz="2000" b="1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וַיֹּאמֶר אֲלֵהֶם בֶּן-מֵאָה וְעֶשְׂרִים שָׁנָה אָנֹכִי הַיּוֹם לֹא-אוּכַל עוֹד לָצֵאת וְלָבוֹא וַיהוָה אָמַר אֵלַי לֹא תַעֲבֹר אֶת-הַיַּרְדֵּן הַזֶּה. </a:t>
            </a:r>
            <a:r>
              <a:rPr lang="he-IL" sz="2000" b="1" dirty="0">
                <a:cs typeface="David" pitchFamily="34" charset="-79"/>
              </a:rPr>
              <a:t>ג</a:t>
            </a:r>
            <a:r>
              <a:rPr lang="he-IL" sz="2000" dirty="0">
                <a:cs typeface="David" pitchFamily="34" charset="-79"/>
              </a:rPr>
              <a:t> יְהוָה אֱלֹהֶיךָ הוּא עֹבֵר לְפָנֶיךָ הוּא-יַשְׁמִיד אֶת-הַגּוֹיִם הָאֵלֶּה מִלְּפָנֶיךָ וִירִשְׁתָּם יְהוֹשֻׁעַ הוּא עֹבֵר לְפָנֶיךָ כַּאֲשֶׁר דִּבֶּר יְהוָה. </a:t>
            </a:r>
            <a:r>
              <a:rPr lang="he-IL" sz="2000" b="1" dirty="0">
                <a:cs typeface="David" pitchFamily="34" charset="-79"/>
              </a:rPr>
              <a:t>ד</a:t>
            </a:r>
            <a:r>
              <a:rPr lang="he-IL" sz="2000" dirty="0">
                <a:cs typeface="David" pitchFamily="34" charset="-79"/>
              </a:rPr>
              <a:t> וְעָשָׂה יְהוָה לָהֶם כַּאֲשֶׁר עָשָׂה לְסִיחוֹן וּלְעוֹג מַלְכֵי הָאֱמֹרִי וּלְאַרְצָם אֲשֶׁר הִשְׁמִיד אֹתָם. </a:t>
            </a:r>
            <a:r>
              <a:rPr lang="he-IL" sz="2000" b="1" dirty="0">
                <a:cs typeface="David" pitchFamily="34" charset="-79"/>
              </a:rPr>
              <a:t>ה</a:t>
            </a:r>
            <a:r>
              <a:rPr lang="he-IL" sz="2000" dirty="0">
                <a:cs typeface="David" pitchFamily="34" charset="-79"/>
              </a:rPr>
              <a:t> וּנְתָנָם יְהוָה לִפְנֵיכֶם וַעֲשִׂיתֶם לָהֶם כְּכָל-הַמִּצְוָה אֲשֶׁר צִוִּיתִי אֶתְכֶם. </a:t>
            </a:r>
            <a:r>
              <a:rPr lang="he-IL" sz="2000" b="1" dirty="0">
                <a:cs typeface="David" pitchFamily="34" charset="-79"/>
              </a:rPr>
              <a:t>ו</a:t>
            </a:r>
            <a:r>
              <a:rPr lang="he-IL" sz="2000" dirty="0">
                <a:cs typeface="David" pitchFamily="34" charset="-79"/>
              </a:rPr>
              <a:t> חִזְקוּ וְאִמְצוּ אַל-תִּירְאוּ וְאַל-תַּעַרְצוּ מִפְּנֵיהֶם כִּי יְהוָה אֱלֹהֶיךָ הוּא הַהֹלֵךְ עִמָּךְ לֹא יַרְפְּךָ וְלֹא יַעַזְבֶךָּ. </a:t>
            </a:r>
            <a:r>
              <a:rPr lang="he-IL" sz="2000" b="1" dirty="0" smtClean="0">
                <a:cs typeface="David" pitchFamily="34" charset="-79"/>
              </a:rPr>
              <a:t>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וַיִּקְרָא מֹשֶׁה לִיהוֹשֻׁעַ וַיֹּאמֶר אֵלָיו לְעֵינֵי כָל-יִשְׂרָאֵל חֲזַק וֶאֱמָץ כִּי אַתָּה תָּבוֹא אֶת-הָעָם הַזֶּה אֶל-הָאָרֶץ אֲשֶׁר נִשְׁבַּע יְהוָה לַאֲבֹתָם לָתֵת לָהֶם וְאַתָּה תַּנְחִילֶנָּה אוֹתָם. </a:t>
            </a:r>
            <a:r>
              <a:rPr lang="he-IL" sz="2000" b="1" dirty="0">
                <a:cs typeface="David" pitchFamily="34" charset="-79"/>
              </a:rPr>
              <a:t>ח</a:t>
            </a:r>
            <a:r>
              <a:rPr lang="he-IL" sz="2000" dirty="0">
                <a:cs typeface="David" pitchFamily="34" charset="-79"/>
              </a:rPr>
              <a:t> וַיהוָה הוּא הַהֹלֵךְ לְפָנֶיךָ הוּא יִהְיֶה עִמָּךְ לֹא יַרְפְּךָ וְלֹא יַעַזְבֶךָּ לֹא תִירָא וְלֹא תֵחָת. </a:t>
            </a:r>
            <a:r>
              <a:rPr lang="he-IL" sz="2000" b="1" dirty="0">
                <a:cs typeface="David" pitchFamily="34" charset="-79"/>
              </a:rPr>
              <a:t>ט</a:t>
            </a:r>
            <a:r>
              <a:rPr lang="he-IL" sz="2000" dirty="0">
                <a:cs typeface="David" pitchFamily="34" charset="-79"/>
              </a:rPr>
              <a:t> וַיִּכְתֹּב מֹשֶׁה אֶת-הַתּוֹרָה הַזֹּאת וַיִּתְּנָהּ אֶל-הַכֹּהֲנִים בְּנֵי לֵוִי הַנֹּשְׂאִים אֶת-אֲרוֹן בְּרִית יְהוָה וְאֶל-כָּל-זִקְנֵי יִשְׂרָאֵל. </a:t>
            </a:r>
            <a:r>
              <a:rPr lang="he-IL" sz="2000" b="1" dirty="0">
                <a:cs typeface="David" pitchFamily="34" charset="-79"/>
              </a:rPr>
              <a:t>י</a:t>
            </a:r>
            <a:r>
              <a:rPr lang="he-IL" sz="2000" dirty="0">
                <a:cs typeface="David" pitchFamily="34" charset="-79"/>
              </a:rPr>
              <a:t> וַיְצַו מֹשֶׁה אוֹתָם לֵאמֹר מִקֵּץ שֶׁבַע שָׁנִים בְּמֹעֵד שְׁנַת הַשְּׁמִטָּה בְּחַג הַסֻּכּוֹת. </a:t>
            </a:r>
            <a:r>
              <a:rPr lang="he-IL" sz="2000" b="1" dirty="0">
                <a:cs typeface="David" pitchFamily="34" charset="-79"/>
              </a:rPr>
              <a:t>יא</a:t>
            </a:r>
            <a:r>
              <a:rPr lang="he-IL" sz="2000" dirty="0">
                <a:cs typeface="David" pitchFamily="34" charset="-79"/>
              </a:rPr>
              <a:t> בְּבוֹא כָל-יִשְׂרָאֵל לֵרָאוֹת אֶת-פְּנֵי יְהוָה אֱלֹהֶיךָ בַּמָּקוֹם אֲשֶׁר יִבְחָר תִּקְרָא אֶת-הַתּוֹרָה הַזֹּאת נֶגֶד כָּל-יִשְׂרָאֵל בְּאָזְנֵיהֶם. </a:t>
            </a:r>
            <a:r>
              <a:rPr lang="he-IL" sz="2000" b="1" dirty="0">
                <a:cs typeface="David" pitchFamily="34" charset="-79"/>
              </a:rPr>
              <a:t>יב</a:t>
            </a:r>
            <a:r>
              <a:rPr lang="he-IL" sz="2000" dirty="0">
                <a:cs typeface="David" pitchFamily="34" charset="-79"/>
              </a:rPr>
              <a:t> הַקְהֵל אֶת-הָעָם הָאֲנָשִׁים וְהַנָּשִׁים וְהַטַּף וְגֵרְךָ אֲשֶׁר בִּשְׁעָרֶיךָ לְמַעַן יִשְׁמְעוּ וּלְמַעַן יִלְמְדוּ וְיָרְאוּ אֶת-יְהוָה אֱלֹהֵיכֶם וְשָׁמְרוּ לַעֲשׂוֹת אֶת-כָּל-דִּבְרֵי הַתּוֹרָה הַזֹּאת. </a:t>
            </a:r>
            <a:r>
              <a:rPr lang="he-IL" sz="2000" b="1" dirty="0">
                <a:cs typeface="David" pitchFamily="34" charset="-79"/>
              </a:rPr>
              <a:t>יג</a:t>
            </a:r>
            <a:r>
              <a:rPr lang="he-IL" sz="2000" dirty="0">
                <a:cs typeface="David" pitchFamily="34" charset="-79"/>
              </a:rPr>
              <a:t> וּבְנֵיהֶם אֲשֶׁר לֹא-יָדְעוּ יִשְׁמְעוּ וְלָמְדוּ לְיִרְאָה אֶת-יְהוָה אֱלֹהֵיכֶם כָּל-הַיָּמִים אֲשֶׁר אַתֶּם חַיִּים עַל-הָאֲדָמָה אֲשֶׁר אַתֶּם עֹבְרִים אֶת-הַיַּרְדֵּן שָׁמָּה לְרִשְׁתָּהּ. </a:t>
            </a:r>
            <a:endParaRPr lang="he-IL" sz="2000" dirty="0" smtClean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228600" y="609600"/>
            <a:ext cx="3352800" cy="1313645"/>
          </a:xfrm>
          <a:prstGeom prst="rightArrowCallout">
            <a:avLst>
              <a:gd name="adj1" fmla="val 25000"/>
              <a:gd name="adj2" fmla="val 25000"/>
              <a:gd name="adj3" fmla="val 17484"/>
              <a:gd name="adj4" fmla="val 89727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‘Vezot habracha’ should be inserted here. Moshe goes round to each shevet to say goodbye. 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982860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pPr rtl="1"/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דברים פרק לא</a:t>
            </a:r>
            <a:b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49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Ensuring Continuity</a:t>
            </a:r>
            <a:endParaRPr lang="he-IL" sz="49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839200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1800" b="1" dirty="0" smtClean="0">
                <a:cs typeface="David" pitchFamily="34" charset="-79"/>
              </a:rPr>
              <a:t>יד</a:t>
            </a:r>
            <a:r>
              <a:rPr lang="he-IL" sz="1800" dirty="0" smtClean="0">
                <a:cs typeface="David" pitchFamily="34" charset="-79"/>
              </a:rPr>
              <a:t> </a:t>
            </a:r>
            <a:r>
              <a:rPr lang="he-IL" sz="1800" dirty="0">
                <a:cs typeface="David" pitchFamily="34" charset="-79"/>
              </a:rPr>
              <a:t>וַיֹּאמֶר יְהוָה אֶל-מֹשֶׁה הֵן קָרְבוּ יָמֶיךָ לָמוּת קְרָא אֶת-יְהוֹשֻׁעַ וְהִתְיַצְּבוּ בְּאֹהֶל מוֹעֵד וַאֲצַוֶּנּוּ וַיֵּלֶךְ מֹשֶׁה וִיהוֹשֻׁעַ וַיִּתְיַצְּבוּ בְּאֹהֶל מוֹעֵד. </a:t>
            </a:r>
            <a:r>
              <a:rPr lang="he-IL" sz="1800" b="1" dirty="0">
                <a:cs typeface="David" pitchFamily="34" charset="-79"/>
              </a:rPr>
              <a:t>טו</a:t>
            </a:r>
            <a:r>
              <a:rPr lang="he-IL" sz="1800" dirty="0">
                <a:cs typeface="David" pitchFamily="34" charset="-79"/>
              </a:rPr>
              <a:t> וַיֵּרָא יְהוָה בָּאֹהֶל בְּעַמּוּד עָנָן וַיַּעֲמֹד עַמּוּד הֶעָנָן עַל-פֶּתַח הָאֹהֶל. </a:t>
            </a:r>
            <a:r>
              <a:rPr lang="he-IL" sz="1800" b="1" dirty="0">
                <a:cs typeface="David" pitchFamily="34" charset="-79"/>
              </a:rPr>
              <a:t>טז</a:t>
            </a:r>
            <a:r>
              <a:rPr lang="he-IL" sz="1800" dirty="0">
                <a:cs typeface="David" pitchFamily="34" charset="-79"/>
              </a:rPr>
              <a:t> וַיֹּאמֶר יְהוָה אֶל-מֹשֶׁה הִנְּךָ שֹׁכֵב עִם-אֲבֹתֶיךָ וְקָם הָעָם הַזֶּה וְזָנָה אַחֲרֵי אֱלֹהֵי נֵכַר-הָאָרֶץ אֲשֶׁר הוּא בָא-שָׁמָּה בְּקִרְבּוֹ וַעֲזָבַנִי וְהֵפֵר אֶת-בְּרִיתִי אֲשֶׁר כָּרַתִּי אִתּוֹ. </a:t>
            </a:r>
            <a:r>
              <a:rPr lang="he-IL" sz="1800" b="1" dirty="0">
                <a:cs typeface="David" pitchFamily="34" charset="-79"/>
              </a:rPr>
              <a:t>יז</a:t>
            </a:r>
            <a:r>
              <a:rPr lang="he-IL" sz="1800" dirty="0">
                <a:cs typeface="David" pitchFamily="34" charset="-79"/>
              </a:rPr>
              <a:t> וְחָרָה אַפִּי בוֹ בַיּוֹם-הַהוּא וַעֲזַבְתִּים וְהִסְתַּרְתִּי פָנַי מֵהֶם וְהָיָה לֶאֱכֹל וּמְצָאֻהוּ רָעוֹת רַבּוֹת וְצָרוֹת וְאָמַר בַּיּוֹם הַהוּא הֲלֹא עַל כִּי-אֵין אֱלֹהַי בְּקִרְבִּי מְצָאוּנִי הָרָעוֹת הָאֵלֶּה. </a:t>
            </a:r>
            <a:r>
              <a:rPr lang="he-IL" sz="1800" b="1" dirty="0">
                <a:cs typeface="David" pitchFamily="34" charset="-79"/>
              </a:rPr>
              <a:t>יח</a:t>
            </a:r>
            <a:r>
              <a:rPr lang="he-IL" sz="1800" dirty="0">
                <a:cs typeface="David" pitchFamily="34" charset="-79"/>
              </a:rPr>
              <a:t> וְאָנֹכִי הַסְתֵּר אַסְתִּיר פָּנַי בַּיּוֹם הַהוּא עַל כָּל-הָרָעָה אֲשֶׁר עָשָׂה כִּי פָנָה אֶל-אֱלֹהִים אֲחֵרִים. </a:t>
            </a:r>
            <a:r>
              <a:rPr lang="he-IL" sz="1800" b="1" dirty="0">
                <a:cs typeface="David" pitchFamily="34" charset="-79"/>
              </a:rPr>
              <a:t>יט</a:t>
            </a:r>
            <a:r>
              <a:rPr lang="he-IL" sz="1800" dirty="0">
                <a:cs typeface="David" pitchFamily="34" charset="-79"/>
              </a:rPr>
              <a:t> וְעַתָּה כִּתְבוּ לָכֶם אֶת-הַשִּׁירָה הַזֹּאת וְלַמְּדָהּ אֶת-בְּנֵי-יִשְׂרָאֵל שִׂימָהּ בְּפִיהֶם לְמַעַן תִּהְיֶה-לִּי הַשִּׁירָה הַזֹּאת לְעֵד בִּבְנֵי יִשְׂרָאֵל. </a:t>
            </a:r>
            <a:r>
              <a:rPr lang="he-IL" sz="1800" b="1" dirty="0">
                <a:cs typeface="David" pitchFamily="34" charset="-79"/>
              </a:rPr>
              <a:t>כ</a:t>
            </a:r>
            <a:r>
              <a:rPr lang="he-IL" sz="1800" dirty="0">
                <a:cs typeface="David" pitchFamily="34" charset="-79"/>
              </a:rPr>
              <a:t> כִּי-אֲבִיאֶנּוּ אֶל-הָאֲדָמָה אֲשֶׁר-נִשְׁבַּעְתִּי לַאֲבֹתָיו זָבַת חָלָב וּדְבַשׁ וְאָכַל וְשָׂבַע וְדָשֵׁן וּפָנָה אֶל-אֱלֹהִים אֲחֵרִים וַעֲבָדוּם וְנִאֲצוּנִי וְהֵפֵר אֶת-בְּרִיתִי. </a:t>
            </a:r>
            <a:r>
              <a:rPr lang="he-IL" sz="1800" b="1" dirty="0">
                <a:cs typeface="David" pitchFamily="34" charset="-79"/>
              </a:rPr>
              <a:t>כא</a:t>
            </a:r>
            <a:r>
              <a:rPr lang="he-IL" sz="1800" dirty="0">
                <a:cs typeface="David" pitchFamily="34" charset="-79"/>
              </a:rPr>
              <a:t> וְהָיָה כִּי-תִמְצֶאןָ אֹתוֹ רָעוֹת רַבּוֹת וְצָרוֹת וְעָנְתָה הַשִּׁירָה הַזֹּאת לְפָנָיו לְעֵד כִּי לֹא תִשָּׁכַח מִפִּי זַרְעוֹ כִּי יָדַעְתִּי אֶת-יִצְרוֹ אֲשֶׁר הוּא עֹשֶׂה הַיּוֹם בְּטֶרֶם אֲבִיאֶנּוּ אֶל-הָאָרֶץ אֲשֶׁר נִשְׁבַּעְתִּי. </a:t>
            </a:r>
            <a:r>
              <a:rPr lang="he-IL" sz="1800" b="1" dirty="0">
                <a:cs typeface="David" pitchFamily="34" charset="-79"/>
              </a:rPr>
              <a:t>כב</a:t>
            </a:r>
            <a:r>
              <a:rPr lang="he-IL" sz="1800" dirty="0">
                <a:cs typeface="David" pitchFamily="34" charset="-79"/>
              </a:rPr>
              <a:t> וַיִּכְתֹּב מֹשֶׁה אֶת-הַשִּׁירָה הַזֹּאת בַּיּוֹם הַהוּא וַיְלַמְּדָהּ אֶת-בְּנֵי יִשְׂרָאֵל. </a:t>
            </a:r>
            <a:r>
              <a:rPr lang="he-IL" sz="1800" b="1" dirty="0">
                <a:cs typeface="David" pitchFamily="34" charset="-79"/>
              </a:rPr>
              <a:t>כג</a:t>
            </a:r>
            <a:r>
              <a:rPr lang="he-IL" sz="1800" dirty="0">
                <a:cs typeface="David" pitchFamily="34" charset="-79"/>
              </a:rPr>
              <a:t> וַיְצַו אֶת-יְהוֹשֻׁעַ בִּן-נוּן וַיֹּאמֶר חֲזַק וֶאֱמָץ כִּי אַתָּה תָּבִיא אֶת-בְּנֵי יִשְׂרָאֵל אֶל-הָאָרֶץ אֲשֶׁר-נִשְׁבַּעְתִּי לָהֶם וְאָנֹכִי אֶהְיֶה עִמָּךְ. </a:t>
            </a:r>
            <a:r>
              <a:rPr lang="he-IL" sz="1800" b="1" dirty="0">
                <a:cs typeface="David" pitchFamily="34" charset="-79"/>
              </a:rPr>
              <a:t>כד</a:t>
            </a:r>
            <a:r>
              <a:rPr lang="he-IL" sz="1800" dirty="0">
                <a:cs typeface="David" pitchFamily="34" charset="-79"/>
              </a:rPr>
              <a:t> וַיְהִי כְּכַלּוֹת מֹשֶׁה לִכְתֹּב אֶת-דִּבְרֵי הַתּוֹרָה-הַזֹּאת עַל-סֵפֶר עַד תֻּמָּם. </a:t>
            </a:r>
            <a:r>
              <a:rPr lang="he-IL" sz="1800" b="1" dirty="0">
                <a:cs typeface="David" pitchFamily="34" charset="-79"/>
              </a:rPr>
              <a:t>כה</a:t>
            </a:r>
            <a:r>
              <a:rPr lang="he-IL" sz="1800" dirty="0">
                <a:cs typeface="David" pitchFamily="34" charset="-79"/>
              </a:rPr>
              <a:t> וַיְצַו מֹשֶׁה אֶת-הַלְוִיִּם נֹשְׂאֵי אֲרוֹן בְּרִית-יְהוָה לֵאמֹר. </a:t>
            </a:r>
            <a:r>
              <a:rPr lang="he-IL" sz="1800" b="1" dirty="0">
                <a:cs typeface="David" pitchFamily="34" charset="-79"/>
              </a:rPr>
              <a:t>כו</a:t>
            </a:r>
            <a:r>
              <a:rPr lang="he-IL" sz="1800" dirty="0">
                <a:cs typeface="David" pitchFamily="34" charset="-79"/>
              </a:rPr>
              <a:t> לָקֹחַ אֵת סֵפֶר הַתּוֹרָה הַזֶּה וְשַׂמְתֶּם אֹתוֹ מִצַּד אֲרוֹן בְּרִית-יְהוָה אֱלֹהֵיכֶם וְהָיָה-שָׁם בְּךָ לְעֵד. </a:t>
            </a:r>
            <a:r>
              <a:rPr lang="he-IL" sz="1800" b="1" dirty="0">
                <a:cs typeface="David" pitchFamily="34" charset="-79"/>
              </a:rPr>
              <a:t>כז</a:t>
            </a:r>
            <a:r>
              <a:rPr lang="he-IL" sz="1800" dirty="0">
                <a:cs typeface="David" pitchFamily="34" charset="-79"/>
              </a:rPr>
              <a:t> כִּי אָנֹכִי יָדַעְתִּי אֶת-מֶרְיְךָ וְאֶת-עָרְפְּךָ הַקָּשֶׁה הֵן בְּעוֹדֶנִּי חַי עִמָּכֶם הַיּוֹם מַמְרִים הֱיִתֶם עִם-יְהוָה וְאַף כִּי-אַחֲרֵי מוֹתִי. </a:t>
            </a:r>
            <a:r>
              <a:rPr lang="he-IL" sz="1800" b="1" dirty="0">
                <a:cs typeface="David" pitchFamily="34" charset="-79"/>
              </a:rPr>
              <a:t>כח</a:t>
            </a:r>
            <a:r>
              <a:rPr lang="he-IL" sz="1800" dirty="0">
                <a:cs typeface="David" pitchFamily="34" charset="-79"/>
              </a:rPr>
              <a:t> הַקְהִילוּ אֵלַי אֶת-כָּל-זִקְנֵי שִׁבְטֵיכֶם וְשֹׁטְרֵיכֶם וַאֲדַבְּרָה בְאָזְנֵיהֶם אֵת הַדְּבָרִים הָאֵלֶּה וְאָעִידָה בָּם אֶת-הַשָּׁמַיִם וְאֶת-הָאָרֶץ. </a:t>
            </a:r>
            <a:r>
              <a:rPr lang="he-IL" sz="1800" b="1" dirty="0">
                <a:cs typeface="David" pitchFamily="34" charset="-79"/>
              </a:rPr>
              <a:t>כט</a:t>
            </a:r>
            <a:r>
              <a:rPr lang="he-IL" sz="1800" dirty="0">
                <a:cs typeface="David" pitchFamily="34" charset="-79"/>
              </a:rPr>
              <a:t> כִּי יָדַעְתִּי אַחֲרֵי מוֹתִי כִּי-הַשְׁחֵת תַּשְׁחִתוּן וְסַרְתֶּם מִן-הַדֶּרֶךְ אֲשֶׁר צִוִּיתִי אֶתְכֶם וְקָרָאת אֶתְכֶם הָרָעָה בְּאַחֲרִית הַיָּמִים כִּי-תַעֲשׂוּ אֶת-הָרַע בְּעֵינֵי יְהוָה לְהַכְעִיסוֹ בְּמַעֲשֵׂה יְדֵיכֶם. </a:t>
            </a:r>
            <a:r>
              <a:rPr lang="he-IL" sz="1800" b="1" dirty="0">
                <a:cs typeface="David" pitchFamily="34" charset="-79"/>
              </a:rPr>
              <a:t>ל</a:t>
            </a:r>
            <a:r>
              <a:rPr lang="he-IL" sz="1800" dirty="0">
                <a:cs typeface="David" pitchFamily="34" charset="-79"/>
              </a:rPr>
              <a:t> וַיְדַבֵּר מֹשֶׁה בְּאָזְנֵי כָּל-קְהַל יִשְׂרָאֵל אֶת-דִּבְרֵי הַשִּׁירָה הַזֹּאת עַד תֻּמָּם. </a:t>
            </a:r>
            <a:endParaRPr lang="en-US" sz="1800" dirty="0">
              <a:cs typeface="David" pitchFamily="34" charset="-79"/>
            </a:endParaRPr>
          </a:p>
          <a:p>
            <a:pPr marL="0" indent="0" algn="r">
              <a:buNone/>
            </a:pPr>
            <a:endParaRPr lang="he-IL" sz="1800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11387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he-IL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פירוש החזקוני על שמות לד:לב</a:t>
            </a:r>
            <a:endParaRPr lang="he-IL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0081" y="1066800"/>
            <a:ext cx="5723838" cy="32766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30935" y="4114800"/>
            <a:ext cx="8991600" cy="25545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sz="2000" b="1" dirty="0" smtClean="0">
                <a:solidFill>
                  <a:schemeClr val="accent5"/>
                </a:solidFill>
              </a:rPr>
              <a:t>All </a:t>
            </a:r>
            <a:r>
              <a:rPr lang="en-GB" sz="2000" b="1" dirty="0">
                <a:solidFill>
                  <a:schemeClr val="accent5"/>
                </a:solidFill>
              </a:rPr>
              <a:t>the laws </a:t>
            </a:r>
            <a:r>
              <a:rPr lang="en-GB" sz="2000" b="1" dirty="0" smtClean="0">
                <a:solidFill>
                  <a:schemeClr val="accent5"/>
                </a:solidFill>
              </a:rPr>
              <a:t>were </a:t>
            </a:r>
            <a:r>
              <a:rPr lang="en-GB" sz="2000" b="1" dirty="0">
                <a:solidFill>
                  <a:schemeClr val="accent5"/>
                </a:solidFill>
              </a:rPr>
              <a:t>given between Rosh Chodesh </a:t>
            </a:r>
            <a:r>
              <a:rPr lang="en-GB" sz="2000" b="1" dirty="0" smtClean="0">
                <a:solidFill>
                  <a:schemeClr val="accent5"/>
                </a:solidFill>
              </a:rPr>
              <a:t>Nissan in Egypt until leaving Har Sinai on 20</a:t>
            </a:r>
            <a:r>
              <a:rPr lang="en-GB" sz="2000" b="1" baseline="30000" dirty="0" smtClean="0">
                <a:solidFill>
                  <a:schemeClr val="accent5"/>
                </a:solidFill>
              </a:rPr>
              <a:t>th</a:t>
            </a:r>
            <a:r>
              <a:rPr lang="en-GB" sz="2000" b="1" dirty="0" smtClean="0">
                <a:solidFill>
                  <a:schemeClr val="accent5"/>
                </a:solidFill>
              </a:rPr>
              <a:t> Iyar.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000" b="1" dirty="0" smtClean="0">
                <a:solidFill>
                  <a:schemeClr val="accent4"/>
                </a:solidFill>
              </a:rPr>
              <a:t>Moshe had his own notebook to write down the laws as G-d taught them to him. He had a library full of megillot.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000" b="1" dirty="0" smtClean="0">
                <a:solidFill>
                  <a:schemeClr val="accent5"/>
                </a:solidFill>
              </a:rPr>
              <a:t>When it came time for Moshe to die, G-d told him to put the megillot into book form.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000" b="1" dirty="0" smtClean="0">
                <a:solidFill>
                  <a:schemeClr val="accent4"/>
                </a:solidFill>
              </a:rPr>
              <a:t>Moshe organised them according to parashiyot based on juxtaposition.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000" b="1" dirty="0" smtClean="0">
                <a:solidFill>
                  <a:schemeClr val="accent5"/>
                </a:solidFill>
              </a:rPr>
              <a:t>We have to learn from the juxtapositions.</a:t>
            </a:r>
            <a:endParaRPr lang="en-US" sz="2000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649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דברים פרק לב – האזינו</a:t>
            </a:r>
            <a:b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4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Blame Yourself, Not G-d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1722437"/>
            <a:ext cx="5257800" cy="46783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הַאֲזִינוּ הַשָּׁמַיִם וַאֲדַבֵּרָה וְתִשְׁמַע הָאָרֶץ אִמְרֵי-פִי. </a:t>
            </a:r>
            <a:br>
              <a:rPr lang="he-IL" sz="2000" dirty="0">
                <a:cs typeface="David" pitchFamily="34" charset="-79"/>
              </a:rPr>
            </a:b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יַעֲרֹף כַּמָּטָר לִקְחִי תִּזַּל כַּטַּל אִמְרָתִי </a:t>
            </a:r>
            <a:r>
              <a:rPr lang="he-IL" sz="2000" dirty="0" smtClean="0">
                <a:cs typeface="David" pitchFamily="34" charset="-79"/>
              </a:rPr>
              <a:t>כִּשְׂעִירִם </a:t>
            </a:r>
            <a:r>
              <a:rPr lang="he-IL" sz="2000" dirty="0">
                <a:cs typeface="David" pitchFamily="34" charset="-79"/>
              </a:rPr>
              <a:t>עֲלֵי-דֶשֶׁא  וְכִרְבִיבִים עֲלֵי-עֵשֶׂב.</a:t>
            </a:r>
            <a:br>
              <a:rPr lang="he-IL" sz="2000" dirty="0">
                <a:cs typeface="David" pitchFamily="34" charset="-79"/>
              </a:rPr>
            </a:b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3"/>
                </a:solidFill>
                <a:cs typeface="David" pitchFamily="34" charset="-79"/>
              </a:rPr>
              <a:t>כִּי שֵׁם יְהוָה אֶקְרָא הָבוּ גֹדֶל לֵאלֹהֵינוּ.</a:t>
            </a:r>
            <a:r>
              <a:rPr lang="he-IL" sz="2000" dirty="0">
                <a:cs typeface="David" pitchFamily="34" charset="-79"/>
              </a:rPr>
              <a:t/>
            </a:r>
            <a:br>
              <a:rPr lang="he-IL" sz="2000" dirty="0">
                <a:cs typeface="David" pitchFamily="34" charset="-79"/>
              </a:rPr>
            </a:b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ד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הַצּוּר תָּמִים פָּעֳלוֹ  כִּי כָל-דְּרָכָיו </a:t>
            </a:r>
            <a:r>
              <a:rPr lang="he-IL" sz="2000" dirty="0" smtClean="0">
                <a:cs typeface="David" pitchFamily="34" charset="-79"/>
              </a:rPr>
              <a:t>מִשְׁפָּט אֵל </a:t>
            </a:r>
            <a:r>
              <a:rPr lang="he-IL" sz="2000" dirty="0">
                <a:cs typeface="David" pitchFamily="34" charset="-79"/>
              </a:rPr>
              <a:t>אֱמוּנָה וְאֵין עָוֶל  צַדִּיק וְיָשָׁר הוּא. </a:t>
            </a:r>
            <a:br>
              <a:rPr lang="he-IL" sz="2000" dirty="0">
                <a:cs typeface="David" pitchFamily="34" charset="-79"/>
              </a:rPr>
            </a:b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ה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שִׁחֵת לוֹ לֹא בָּנָיו מוּמָם  דּוֹר עִקֵּשׁ וּפְתַלְתֹּל.</a:t>
            </a:r>
            <a:br>
              <a:rPr lang="he-IL" sz="2000" dirty="0">
                <a:cs typeface="David" pitchFamily="34" charset="-79"/>
              </a:rPr>
            </a:b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ו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הַ לְיְהוָה תִּגְמְלוּ-זֹאת  עַם נָבָל וְלֹא חָכָם </a:t>
            </a:r>
            <a:r>
              <a:rPr lang="he-IL" sz="2000" dirty="0" smtClean="0">
                <a:cs typeface="David" pitchFamily="34" charset="-79"/>
              </a:rPr>
              <a:t>הֲלוֹא-הוּא </a:t>
            </a:r>
            <a:r>
              <a:rPr lang="he-IL" sz="2000" dirty="0">
                <a:cs typeface="David" pitchFamily="34" charset="-79"/>
              </a:rPr>
              <a:t>אָבִיךָ קָּנֶךָ  הוּא עָשְׂךָ וַיְכֹנְנֶךָ. </a:t>
            </a:r>
            <a:br>
              <a:rPr lang="he-IL" sz="2000" dirty="0">
                <a:cs typeface="David" pitchFamily="34" charset="-79"/>
              </a:rPr>
            </a:br>
            <a:endParaRPr lang="he-IL" sz="2000" dirty="0" smtClean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76200" y="3276600"/>
            <a:ext cx="3810000" cy="762000"/>
          </a:xfrm>
          <a:prstGeom prst="rightArrowCallout">
            <a:avLst>
              <a:gd name="adj1" fmla="val 25000"/>
              <a:gd name="adj2" fmla="val 25000"/>
              <a:gd name="adj3" fmla="val 11479"/>
              <a:gd name="adj4" fmla="val 93327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Whenever I say G-d’s Name, give greatness to G-d.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4047201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דברים פרק לב – האזינו</a:t>
            </a:r>
            <a:b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4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Blame Yourself, Not G-d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1295400"/>
            <a:ext cx="5257800" cy="46783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זְכֹר יְמוֹת עוֹלָם בִּינוּ שְׁנוֹת דֹּר-וָדֹר  שְׁאַל אָבִיךָ וְיַגֵּדְךָ זְקֵנֶיךָ וְיֹאמְרוּ לָךְ. </a:t>
            </a:r>
            <a:br>
              <a:rPr lang="he-IL" sz="2000" dirty="0">
                <a:cs typeface="David" pitchFamily="34" charset="-79"/>
              </a:rPr>
            </a:b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ח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2"/>
                </a:solidFill>
                <a:cs typeface="David" pitchFamily="34" charset="-79"/>
              </a:rPr>
              <a:t>בְּהַנְחֵל עֶלְיוֹן גּוֹיִם בְּהַפְרִידוֹ בְּנֵי אָדָם </a:t>
            </a:r>
            <a:r>
              <a:rPr lang="he-IL" sz="2000" b="1" dirty="0" smtClean="0">
                <a:solidFill>
                  <a:schemeClr val="accent2"/>
                </a:solidFill>
                <a:cs typeface="David" pitchFamily="34" charset="-79"/>
              </a:rPr>
              <a:t>יַצֵּב </a:t>
            </a:r>
            <a:r>
              <a:rPr lang="he-IL" sz="2000" b="1" dirty="0">
                <a:solidFill>
                  <a:schemeClr val="accent2"/>
                </a:solidFill>
                <a:cs typeface="David" pitchFamily="34" charset="-79"/>
              </a:rPr>
              <a:t>גְּבֻלֹת עַמִּים לְמִסְפַּר בְּנֵי יִשְׂרָאֵל. </a:t>
            </a:r>
            <a:r>
              <a:rPr lang="he-IL" sz="2000" dirty="0">
                <a:cs typeface="David" pitchFamily="34" charset="-79"/>
              </a:rPr>
              <a:t/>
            </a:r>
            <a:br>
              <a:rPr lang="he-IL" sz="2000" dirty="0">
                <a:cs typeface="David" pitchFamily="34" charset="-79"/>
              </a:rPr>
            </a:b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כִּי חֵלֶק יְהוָה עַמּוֹ יַעֲקֹב חֶבֶל נַחֲלָתוֹ. </a:t>
            </a:r>
            <a:r>
              <a:rPr lang="he-IL" sz="2000" dirty="0">
                <a:cs typeface="David" pitchFamily="34" charset="-79"/>
              </a:rPr>
              <a:t/>
            </a:r>
            <a:br>
              <a:rPr lang="he-IL" sz="2000" dirty="0">
                <a:cs typeface="David" pitchFamily="34" charset="-79"/>
              </a:rPr>
            </a:b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יִמְצָאֵהוּ בְּאֶרֶץ מִדְבָּר וּבְתֹהוּ יְלֵל יְשִׁמֹן </a:t>
            </a:r>
            <a:r>
              <a:rPr lang="he-IL" sz="2000" dirty="0" smtClean="0">
                <a:cs typeface="David" pitchFamily="34" charset="-79"/>
              </a:rPr>
              <a:t>יְסֹבְבֶנְהוּ </a:t>
            </a:r>
            <a:r>
              <a:rPr lang="he-IL" sz="2000" dirty="0">
                <a:cs typeface="David" pitchFamily="34" charset="-79"/>
              </a:rPr>
              <a:t>יְבוֹנְנֵהוּ  יִצְּרֶנְהוּ כְּאִישׁוֹן עֵינוֹ. </a:t>
            </a:r>
            <a:br>
              <a:rPr lang="he-IL" sz="2000" dirty="0">
                <a:cs typeface="David" pitchFamily="34" charset="-79"/>
              </a:rPr>
            </a:b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5"/>
                </a:solidFill>
                <a:cs typeface="David" pitchFamily="34" charset="-79"/>
              </a:rPr>
              <a:t>כְּנֶשֶׁר יָעִיר קִנּוֹ עַל-גּוֹזָלָיו יְרַחֵף  יִפְרֹשׂ כְּנָפָיו יִקָּחֵהוּ יִשָּׂאֵהוּ עַל-אֶבְרָתוֹ. </a:t>
            </a:r>
            <a:endParaRPr lang="en-US" sz="2000" dirty="0">
              <a:cs typeface="David" pitchFamily="34" charset="-79"/>
            </a:endParaRPr>
          </a:p>
        </p:txBody>
      </p:sp>
      <p:sp>
        <p:nvSpPr>
          <p:cNvPr id="5" name="Right Arrow Callout 4"/>
          <p:cNvSpPr/>
          <p:nvPr/>
        </p:nvSpPr>
        <p:spPr>
          <a:xfrm>
            <a:off x="76200" y="2438400"/>
            <a:ext cx="3810000" cy="762000"/>
          </a:xfrm>
          <a:prstGeom prst="rightArrowCallout">
            <a:avLst>
              <a:gd name="adj1" fmla="val 25000"/>
              <a:gd name="adj2" fmla="val 25000"/>
              <a:gd name="adj3" fmla="val 19084"/>
              <a:gd name="adj4" fmla="val 94188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G-d divided the nations and put Israel in the middle.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76200" y="3581400"/>
            <a:ext cx="3810000" cy="4572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94071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We are His special portion.</a:t>
            </a:r>
            <a:endParaRPr lang="he-IL" sz="2000" dirty="0"/>
          </a:p>
        </p:txBody>
      </p:sp>
      <p:sp>
        <p:nvSpPr>
          <p:cNvPr id="7" name="Right Arrow Callout 6"/>
          <p:cNvSpPr/>
          <p:nvPr/>
        </p:nvSpPr>
        <p:spPr>
          <a:xfrm>
            <a:off x="76200" y="4876800"/>
            <a:ext cx="3810000" cy="1303986"/>
          </a:xfrm>
          <a:prstGeom prst="rightArrowCallout">
            <a:avLst>
              <a:gd name="adj1" fmla="val 25000"/>
              <a:gd name="adj2" fmla="val 25000"/>
              <a:gd name="adj3" fmla="val 12160"/>
              <a:gd name="adj4" fmla="val 9380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Like the nesher who takes its young and drops them to teach them to fly, so too G-d taught us to fly on our own.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3245408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שמות פרק לד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1143000"/>
            <a:ext cx="6172200" cy="46482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יב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וַיֹּאמֶר יְהוָה אֶל-מֹשֶׁה עֲלֵה אֵלַי הָהָרָה וֶהְיֵה-שָׁם </a:t>
            </a:r>
            <a:r>
              <a:rPr lang="he-IL" sz="2400" b="1" dirty="0">
                <a:solidFill>
                  <a:schemeClr val="accent3"/>
                </a:solidFill>
                <a:cs typeface="David" pitchFamily="34" charset="-79"/>
              </a:rPr>
              <a:t>וְאֶתְּנָה לְךָ אֶת-לֻחֹת הָאֶבֶן וְהַתּוֹרָה וְהַמִּצְוָה אֲשֶׁר כָּתַבְתִּי לְהוֹרֹתָם. </a:t>
            </a:r>
            <a:endParaRPr lang="en-US" sz="2400" b="1" dirty="0">
              <a:solidFill>
                <a:schemeClr val="accent3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יג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וַיָּקָם מֹשֶׁה וִיהוֹשֻׁעַ מְשָׁרְתוֹ וַיַּעַל מֹשֶׁה אֶל-הַר הָאֱלֹהִים. </a:t>
            </a:r>
            <a:endParaRPr lang="en-US" sz="24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>
                <a:cs typeface="David" pitchFamily="34" charset="-79"/>
              </a:rPr>
              <a:t>יד</a:t>
            </a:r>
            <a:r>
              <a:rPr lang="he-IL" sz="2400" dirty="0">
                <a:cs typeface="David" pitchFamily="34" charset="-79"/>
              </a:rPr>
              <a:t> וְאֶל-הַזְּקֵנִים אָמַר שְׁבוּ-לָנוּ בָזֶה עַד אֲשֶׁר-נָשׁוּב אֲלֵיכֶם וְהִנֵּה אַהֲרֹן וְחוּר עִמָּכֶם מִי-בַעַל דְּבָרִים יִגַּשׁ אֲלֵהֶם. </a:t>
            </a:r>
            <a:endParaRPr lang="en-US" sz="24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>
                <a:cs typeface="David" pitchFamily="34" charset="-79"/>
              </a:rPr>
              <a:t>טו</a:t>
            </a:r>
            <a:r>
              <a:rPr lang="he-IL" sz="2400" dirty="0">
                <a:cs typeface="David" pitchFamily="34" charset="-79"/>
              </a:rPr>
              <a:t> וַיַּעַל מֹשֶׁה אֶל-הָהָר וַיְכַס הֶעָנָן אֶת-הָהָר. </a:t>
            </a:r>
            <a:endParaRPr lang="en-US" sz="24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>
                <a:cs typeface="David" pitchFamily="34" charset="-79"/>
              </a:rPr>
              <a:t>טז</a:t>
            </a:r>
            <a:r>
              <a:rPr lang="he-IL" sz="2400" dirty="0">
                <a:cs typeface="David" pitchFamily="34" charset="-79"/>
              </a:rPr>
              <a:t> וַיִּשְׁכֹּן כְּבוֹד-יְהוָה עַל-הַר סִינַי וַיְכַסֵּהוּ הֶעָנָן שֵׁשֶׁת יָמִים וַיִּקְרָא אֶל-מֹשֶׁה בַּיּוֹם הַשְּׁבִיעִי מִתּוֹךְ הֶעָנָן. </a:t>
            </a:r>
            <a:endParaRPr lang="en-US" sz="24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>
                <a:cs typeface="David" pitchFamily="34" charset="-79"/>
              </a:rPr>
              <a:t>יז</a:t>
            </a:r>
            <a:r>
              <a:rPr lang="he-IL" sz="2400" dirty="0">
                <a:cs typeface="David" pitchFamily="34" charset="-79"/>
              </a:rPr>
              <a:t> וּמַרְאֵה כְּבוֹד יְהוָה כְּאֵשׁ אֹכֶלֶת בְּרֹאשׁ הָהָר לְעֵינֵי בְּנֵי יִשְׂרָאֵל. </a:t>
            </a:r>
            <a:endParaRPr lang="en-US" sz="24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>
                <a:cs typeface="David" pitchFamily="34" charset="-79"/>
              </a:rPr>
              <a:t>יח</a:t>
            </a:r>
            <a:r>
              <a:rPr lang="he-IL" sz="2400" dirty="0">
                <a:cs typeface="David" pitchFamily="34" charset="-79"/>
              </a:rPr>
              <a:t> וַיָּבֹא מֹשֶׁה בְּתוֹךְ הֶעָנָן וַיַּעַל אֶל-הָהָר וַיְהִי מֹשֶׁה בָּהָר אַרְבָּעִים יוֹם וְאַרְבָּעִים לָיְלָה</a:t>
            </a:r>
            <a:r>
              <a:rPr lang="he-IL" sz="2400" dirty="0" smtClean="0">
                <a:cs typeface="David" pitchFamily="34" charset="-79"/>
              </a:rPr>
              <a:t>.</a:t>
            </a:r>
            <a:endParaRPr lang="en-US" sz="2400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152400" y="228600"/>
            <a:ext cx="2362200" cy="3124200"/>
          </a:xfrm>
          <a:prstGeom prst="rightArrowCallout">
            <a:avLst>
              <a:gd name="adj1" fmla="val 25000"/>
              <a:gd name="adj2" fmla="val 25000"/>
              <a:gd name="adj3" fmla="val 16822"/>
              <a:gd name="adj4" fmla="val 74791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 Luchot break. We do not yet know what the Torah and the Mitzvah are. The Mitzvah is explained in Sefer Devarim.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3854990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דברים פרק ה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2600" y="1600200"/>
            <a:ext cx="3124200" cy="4525963"/>
          </a:xfrm>
        </p:spPr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כז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וְאַתָּה פֹּה עֲמֹד עִמָּדִי וַאֲדַבְּרָה אֵלֶיךָ אֵת </a:t>
            </a:r>
            <a:r>
              <a:rPr lang="he-IL" b="1" dirty="0">
                <a:solidFill>
                  <a:schemeClr val="accent2"/>
                </a:solidFill>
                <a:cs typeface="David" pitchFamily="34" charset="-79"/>
              </a:rPr>
              <a:t>כָּל-הַמִּצְוָה</a:t>
            </a:r>
            <a:r>
              <a:rPr lang="he-IL" dirty="0"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6"/>
                </a:solidFill>
                <a:cs typeface="David" pitchFamily="34" charset="-79"/>
              </a:rPr>
              <a:t>וְהַחֻקִּים וְהַמִּשְׁפָּטִים </a:t>
            </a:r>
            <a:r>
              <a:rPr lang="he-IL" dirty="0">
                <a:cs typeface="David" pitchFamily="34" charset="-79"/>
              </a:rPr>
              <a:t>אֲשֶׁר תְּלַמְּדֵם וְעָשׂוּ בָאָרֶץ אֲשֶׁר אָנֹכִי נֹתֵן לָהֶם לְרִשְׁתָּהּ.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dirty="0">
                <a:cs typeface="David" pitchFamily="34" charset="-79"/>
              </a:rPr>
              <a:t> 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endParaRPr lang="he-IL" dirty="0">
              <a:cs typeface="David" pitchFamily="34" charset="-79"/>
            </a:endParaRPr>
          </a:p>
        </p:txBody>
      </p:sp>
      <p:sp>
        <p:nvSpPr>
          <p:cNvPr id="4" name="Oval 3"/>
          <p:cNvSpPr/>
          <p:nvPr/>
        </p:nvSpPr>
        <p:spPr>
          <a:xfrm>
            <a:off x="1295400" y="1600200"/>
            <a:ext cx="2338589" cy="202734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 smtClean="0">
                <a:latin typeface="David" pitchFamily="34" charset="-79"/>
                <a:cs typeface="David" pitchFamily="34" charset="-79"/>
              </a:rPr>
              <a:t>פרקים ו-יא</a:t>
            </a:r>
          </a:p>
          <a:p>
            <a:pPr algn="ctr"/>
            <a:r>
              <a:rPr lang="he-IL" sz="2400" dirty="0" smtClean="0">
                <a:latin typeface="David" pitchFamily="34" charset="-79"/>
                <a:cs typeface="David" pitchFamily="34" charset="-79"/>
              </a:rPr>
              <a:t>'המצוה'</a:t>
            </a:r>
          </a:p>
          <a:p>
            <a:pPr algn="ctr"/>
            <a:r>
              <a:rPr lang="he-IL" sz="2400" dirty="0" smtClean="0">
                <a:latin typeface="David" pitchFamily="34" charset="-79"/>
                <a:cs typeface="David" pitchFamily="34" charset="-79"/>
              </a:rPr>
              <a:t>= שמע – והיה אם שמוע</a:t>
            </a:r>
            <a:endParaRPr lang="he-IL" sz="2400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5" name="Oval 4"/>
          <p:cNvSpPr/>
          <p:nvPr/>
        </p:nvSpPr>
        <p:spPr>
          <a:xfrm>
            <a:off x="1295400" y="3886200"/>
            <a:ext cx="2338588" cy="20574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he-IL" sz="2400" dirty="0" smtClean="0">
                <a:latin typeface="David" pitchFamily="34" charset="-79"/>
                <a:cs typeface="David" pitchFamily="34" charset="-79"/>
              </a:rPr>
              <a:t>פרקים יב-כו</a:t>
            </a:r>
          </a:p>
          <a:p>
            <a:pPr algn="ctr"/>
            <a:r>
              <a:rPr lang="he-IL" sz="2400" dirty="0" smtClean="0">
                <a:latin typeface="David" pitchFamily="34" charset="-79"/>
                <a:cs typeface="David" pitchFamily="34" charset="-79"/>
              </a:rPr>
              <a:t>'חקים ומשפטים'</a:t>
            </a:r>
          </a:p>
          <a:p>
            <a:pPr algn="ctr"/>
            <a:r>
              <a:rPr lang="he-IL" sz="2400" dirty="0" smtClean="0">
                <a:cs typeface="David" pitchFamily="34" charset="-79"/>
              </a:rPr>
              <a:t>= התורה</a:t>
            </a:r>
            <a:endParaRPr lang="he-IL" sz="2400" dirty="0">
              <a:cs typeface="David" pitchFamily="34" charset="-79"/>
            </a:endParaRPr>
          </a:p>
        </p:txBody>
      </p:sp>
      <p:sp>
        <p:nvSpPr>
          <p:cNvPr id="6" name="Down Arrow 5"/>
          <p:cNvSpPr/>
          <p:nvPr/>
        </p:nvSpPr>
        <p:spPr>
          <a:xfrm rot="5897257">
            <a:off x="4098248" y="1943293"/>
            <a:ext cx="1143000" cy="1443258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Down Arrow 6"/>
          <p:cNvSpPr/>
          <p:nvPr/>
        </p:nvSpPr>
        <p:spPr>
          <a:xfrm rot="4144305">
            <a:off x="4082438" y="3387787"/>
            <a:ext cx="1143000" cy="1494959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78937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019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he-IL" b="1" dirty="0">
                <a:solidFill>
                  <a:schemeClr val="accent5"/>
                </a:solidFill>
                <a:cs typeface="David" pitchFamily="34" charset="-79"/>
              </a:rPr>
              <a:t> </a:t>
            </a:r>
            <a:r>
              <a:rPr lang="en-GB" b="1" dirty="0" smtClean="0">
                <a:solidFill>
                  <a:schemeClr val="accent5"/>
                </a:solidFill>
                <a:cs typeface="David" pitchFamily="34" charset="-79"/>
              </a:rPr>
              <a:t>During the first 40 days, Moshe should have taught the people the laws about going into Eretz Yisrael and becoming a nation representing G-d.</a:t>
            </a:r>
          </a:p>
          <a:p>
            <a:endParaRPr lang="en-GB" b="1" dirty="0" smtClean="0">
              <a:solidFill>
                <a:schemeClr val="accent4"/>
              </a:solidFill>
              <a:cs typeface="David" pitchFamily="34" charset="-79"/>
            </a:endParaRPr>
          </a:p>
          <a:p>
            <a:r>
              <a:rPr lang="en-GB" b="1" dirty="0" smtClean="0">
                <a:solidFill>
                  <a:schemeClr val="accent4"/>
                </a:solidFill>
                <a:cs typeface="David" pitchFamily="34" charset="-79"/>
              </a:rPr>
              <a:t>Chet HaMeraglim prevented this from happening.</a:t>
            </a:r>
          </a:p>
          <a:p>
            <a:endParaRPr lang="en-GB" b="1" dirty="0" smtClean="0">
              <a:solidFill>
                <a:schemeClr val="accent5"/>
              </a:solidFill>
              <a:cs typeface="David" pitchFamily="34" charset="-79"/>
            </a:endParaRPr>
          </a:p>
          <a:p>
            <a:r>
              <a:rPr lang="en-GB" b="1" dirty="0" smtClean="0">
                <a:solidFill>
                  <a:schemeClr val="accent5"/>
                </a:solidFill>
                <a:cs typeface="David" pitchFamily="34" charset="-79"/>
              </a:rPr>
              <a:t>Sefer Devarim contains these laws.</a:t>
            </a:r>
          </a:p>
          <a:p>
            <a:endParaRPr lang="en-GB" b="1" dirty="0" smtClean="0">
              <a:solidFill>
                <a:schemeClr val="accent4"/>
              </a:solidFill>
              <a:cs typeface="David" pitchFamily="34" charset="-79"/>
            </a:endParaRPr>
          </a:p>
          <a:p>
            <a:r>
              <a:rPr lang="en-GB" b="1" dirty="0" smtClean="0">
                <a:solidFill>
                  <a:schemeClr val="accent4"/>
                </a:solidFill>
                <a:cs typeface="David" pitchFamily="34" charset="-79"/>
              </a:rPr>
              <a:t>In Vayikra and Bamidbar, we have the laws of how to use the Mishkan.</a:t>
            </a:r>
          </a:p>
        </p:txBody>
      </p:sp>
    </p:spTree>
    <p:extLst>
      <p:ext uri="{BB962C8B-B14F-4D97-AF65-F5344CB8AC3E}">
        <p14:creationId xmlns:p14="http://schemas.microsoft.com/office/powerpoint/2010/main" val="688016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פירוש הרמב"ן על שמות כד:יב</a:t>
            </a:r>
            <a:endParaRPr lang="he-IL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10000"/>
          </a:bodyPr>
          <a:lstStyle/>
          <a:p>
            <a:pPr marL="0" indent="0" algn="r" rtl="1">
              <a:spcAft>
                <a:spcPts val="0"/>
              </a:spcAft>
              <a:buNone/>
            </a:pPr>
            <a:r>
              <a:rPr lang="ar-SA" b="1" dirty="0" smtClean="0">
                <a:solidFill>
                  <a:schemeClr val="accent3"/>
                </a:solidFill>
                <a:latin typeface="David" pitchFamily="34" charset="-79"/>
                <a:ea typeface="Times New Roman"/>
              </a:rPr>
              <a:t>ויאמר </a:t>
            </a:r>
            <a:r>
              <a:rPr lang="ar-SA" b="1" dirty="0">
                <a:solidFill>
                  <a:schemeClr val="accent3"/>
                </a:solidFill>
                <a:latin typeface="David" pitchFamily="34" charset="-79"/>
                <a:ea typeface="Times New Roman"/>
              </a:rPr>
              <a:t>ה' אל משה עלה אלי ההרה</a:t>
            </a:r>
            <a:r>
              <a:rPr lang="en-US" b="1" dirty="0">
                <a:solidFill>
                  <a:schemeClr val="accent3"/>
                </a:solidFill>
                <a:latin typeface="David" pitchFamily="34" charset="-79"/>
                <a:ea typeface="Times New Roman"/>
                <a:cs typeface="David" pitchFamily="34" charset="-79"/>
              </a:rPr>
              <a:t> </a:t>
            </a:r>
            <a:r>
              <a:rPr lang="en-US" b="1" dirty="0" smtClean="0">
                <a:solidFill>
                  <a:schemeClr val="accent3"/>
                </a:solidFill>
                <a:latin typeface="David" pitchFamily="34" charset="-79"/>
                <a:ea typeface="Times New Roman"/>
                <a:cs typeface="David" pitchFamily="34" charset="-79"/>
              </a:rPr>
              <a:t>– </a:t>
            </a:r>
            <a:r>
              <a:rPr lang="en-US" b="1" dirty="0">
                <a:solidFill>
                  <a:srgbClr val="CC0066"/>
                </a:solidFill>
                <a:latin typeface="David" pitchFamily="34" charset="-79"/>
                <a:ea typeface="Times New Roman"/>
                <a:cs typeface="David" pitchFamily="34" charset="-79"/>
              </a:rPr>
              <a:t/>
            </a:r>
            <a:br>
              <a:rPr lang="en-US" b="1" dirty="0">
                <a:solidFill>
                  <a:srgbClr val="CC0066"/>
                </a:solidFill>
                <a:latin typeface="David" pitchFamily="34" charset="-79"/>
                <a:ea typeface="Times New Roman"/>
                <a:cs typeface="David" pitchFamily="34" charset="-79"/>
              </a:rPr>
            </a:br>
            <a:r>
              <a:rPr lang="ar-SA" dirty="0">
                <a:latin typeface="David" pitchFamily="34" charset="-79"/>
                <a:ea typeface="Times New Roman"/>
              </a:rPr>
              <a:t>...ושיעור הכתוב :ואתנה לך את לוחות האבן אשר כתבתי,  </a:t>
            </a:r>
            <a:r>
              <a:rPr lang="ar-SA" b="1" dirty="0">
                <a:latin typeface="David" pitchFamily="34" charset="-79"/>
                <a:ea typeface="Times New Roman"/>
              </a:rPr>
              <a:t>והתורה והמצווה</a:t>
            </a:r>
            <a:r>
              <a:rPr lang="ar-SA" dirty="0">
                <a:latin typeface="David" pitchFamily="34" charset="-79"/>
                <a:ea typeface="Times New Roman"/>
              </a:rPr>
              <a:t> להורותם.</a:t>
            </a:r>
            <a:endParaRPr lang="en-US" sz="2400" dirty="0">
              <a:latin typeface="David" pitchFamily="34" charset="-79"/>
              <a:ea typeface="Times New Roman"/>
              <a:cs typeface="David" pitchFamily="34" charset="-79"/>
            </a:endParaRPr>
          </a:p>
          <a:p>
            <a:pPr marL="0" indent="0" algn="r" rtl="1">
              <a:spcAft>
                <a:spcPts val="0"/>
              </a:spcAft>
              <a:buNone/>
            </a:pPr>
            <a:r>
              <a:rPr lang="ar-SA" dirty="0">
                <a:latin typeface="David" pitchFamily="34" charset="-79"/>
                <a:ea typeface="Times New Roman"/>
              </a:rPr>
              <a:t> והוא כאשר אמר במשנה תורה (דברים ה כח): "ואדברה אליך את כל המצווה והחוקים והמשפטים אשר תלמדם..."</a:t>
            </a:r>
            <a:r>
              <a:rPr lang="en-US" dirty="0">
                <a:latin typeface="David" pitchFamily="34" charset="-79"/>
                <a:ea typeface="Times New Roman"/>
                <a:cs typeface="David" pitchFamily="34" charset="-79"/>
              </a:rPr>
              <a:t>:</a:t>
            </a:r>
            <a:endParaRPr lang="en-US" sz="2400" dirty="0">
              <a:latin typeface="David" pitchFamily="34" charset="-79"/>
              <a:ea typeface="Times New Roman"/>
              <a:cs typeface="David" pitchFamily="34" charset="-79"/>
            </a:endParaRPr>
          </a:p>
          <a:p>
            <a:endParaRPr lang="en-GB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u="sn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avid" pitchFamily="34" charset="-79"/>
              </a:rPr>
              <a:t>דברים פרק ו</a:t>
            </a:r>
            <a:endParaRPr lang="en-GB" b="1" u="sng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א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וְזֹאת הַמִּצְוָה הַחֻקִּים וְהַמִּשְׁפָּטִים אֲשֶׁר צִוָּה יְהוָה אֱלֹהֵיכֶם לְלַמֵּד אֶתְכֶם לַעֲשׂוֹת בָּאָרֶץ אֲשֶׁר אַתֶּם עֹבְרִים שָׁמָּה לְרִשְׁתָּהּ.</a:t>
            </a:r>
            <a:endParaRPr lang="en-US" dirty="0">
              <a:cs typeface="David" pitchFamily="34" charset="-79"/>
            </a:endParaRPr>
          </a:p>
          <a:p>
            <a:pPr marL="0" indent="0" algn="ctr" rtl="1">
              <a:buNone/>
            </a:pPr>
            <a:endParaRPr lang="he-IL" sz="33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David" pitchFamily="34" charset="-79"/>
            </a:endParaRPr>
          </a:p>
          <a:p>
            <a:pPr marL="0" indent="0" algn="ctr" rtl="1">
              <a:buNone/>
            </a:pPr>
            <a:r>
              <a:rPr lang="he-IL" sz="4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avid" pitchFamily="34" charset="-79"/>
              </a:rPr>
              <a:t>תורה </a:t>
            </a:r>
            <a:r>
              <a:rPr lang="he-IL" sz="4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avid" pitchFamily="34" charset="-79"/>
              </a:rPr>
              <a:t>= חוקים </a:t>
            </a:r>
            <a:r>
              <a:rPr lang="he-IL" sz="4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avid" pitchFamily="34" charset="-79"/>
              </a:rPr>
              <a:t>ומשפטים</a:t>
            </a:r>
            <a:endParaRPr lang="en-US" sz="4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David" pitchFamily="34" charset="-79"/>
            </a:endParaRPr>
          </a:p>
          <a:p>
            <a:endParaRPr lang="he-IL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10631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Autofit/>
          </a:bodyPr>
          <a:lstStyle/>
          <a:p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דברים פרק ד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0" y="1295400"/>
            <a:ext cx="6705600" cy="5181600"/>
          </a:xfrm>
        </p:spPr>
        <p:txBody>
          <a:bodyPr anchor="ctr">
            <a:normAutofit fontScale="70000" lnSpcReduction="20000"/>
          </a:bodyPr>
          <a:lstStyle/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וְעַתָּה יִשְׂרָאֵל, שְׁמַע אֶל-הַחֻקִּים וְאֶל-הַמִּשְׁפָּטִים, אֲשֶׁר אָנֹכִי מְלַמֵּד אֶתְכֶם, לַעֲשׂוֹת--לְמַעַן תִּחְיוּ, וּבָאתֶם וִירִשְׁתֶּם אֶת-הָאָרֶץ, אֲשֶׁר יְהוָה אֱלֹהֵי אֲבֹתֵיכֶם, נֹתֵן לָכֶם.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ב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לֹא תֹסִפוּ, עַל-הַדָּבָר אֲשֶׁר אָנֹכִי מְצַוֶּה אֶתְכֶם, וְלֹא תִגְרְעוּ, מִמֶּנּוּ--לִשְׁמֹר, אֶת-מִצְו‍ֹת יְהוָה אֱלֹהֵיכֶם, אֲשֶׁר אָנֹכִי, מְצַוֶּה אֶתְכֶם.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ג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עֵינֵיכֶם, הָרֹאוֹת, אֵת אֲשֶׁר-עָשָׂה יְהוָה, בְּבַעַל פְּעוֹר: כִּי כָל-הָאִישׁ, אֲשֶׁר הָלַךְ אַחֲרֵי בַעַל-פְּעוֹר--הִשְׁמִידוֹ יְהוָה אֱלֹהֶיךָ, מִקִּרְבֶּךָ. </a:t>
            </a: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ד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וְאַתֶּם, הַדְּבֵקִים, בַּיהוָה, אֱלֹהֵיכֶם--חַיִּים כֻּלְּכֶם, הַיּוֹם.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ה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רְאֵה לִמַּדְתִּי אֶתְכֶם, חֻקִּים וּמִשְׁפָּטִים, כַּאֲשֶׁר צִוַּנִי, יְהוָה אֱלֹהָי: לַעֲשׂוֹת כֵּן--בְּקֶרֶב הָאָרֶץ, אֲשֶׁר אַתֶּם בָּאִים שָׁמָּה לְרִשְׁתָּהּ. </a:t>
            </a: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ו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וּשְׁמַרְתֶּם, וַעֲשִׂיתֶם--כִּי הִוא חָכְמַתְכֶם וּבִינַתְכֶם, לְעֵינֵי הָעַמִּים: אֲשֶׁר יִשְׁמְעוּן, אֵת כָּל-הַחֻקִּים הָאֵלֶּה, וְאָמְרוּ רַק עַם-חָכָם וְנָבוֹן, הַגּוֹי הַגָּדוֹל הַזֶּה. </a:t>
            </a: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ז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כִּי מִי-גוֹי גָּדוֹל, אֲשֶׁר-לוֹ אֱלֹהִים קְרֹבִים אֵלָיו, כַּיהוָה אֱלֹהֵינוּ, בְּכָל-קָרְאֵנוּ אֵלָיו. </a:t>
            </a:r>
          </a:p>
          <a:p>
            <a:pPr marL="0" indent="0" algn="r" rtl="1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ח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וּמִי גּוֹי גָּדוֹל, אֲשֶׁר-לוֹ חֻקִּים וּמִשְׁפָּטִים צַדִּיקִם, כְּכֹל הַתּוֹרָה הַזֹּאת, אֲשֶׁר אָנֹכִי נֹתֵן לִפְנֵיכֶם הַיּוֹם. </a:t>
            </a:r>
            <a:endParaRPr lang="en-US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33270" y="4038600"/>
            <a:ext cx="2405130" cy="12954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300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Be a light to the nations by following the laws.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134037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1879</TotalTime>
  <Words>4803</Words>
  <Application>Microsoft Office PowerPoint</Application>
  <PresentationFormat>On-screen Show (4:3)</PresentationFormat>
  <Paragraphs>360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דברים</vt:lpstr>
      <vt:lpstr>שמות פרק לד</vt:lpstr>
      <vt:lpstr>ויקרא פרק ז</vt:lpstr>
      <vt:lpstr>פירוש החזקוני על שמות לד:לב</vt:lpstr>
      <vt:lpstr>שמות פרק לד</vt:lpstr>
      <vt:lpstr>דברים פרק ה</vt:lpstr>
      <vt:lpstr>PowerPoint Presentation</vt:lpstr>
      <vt:lpstr>פירוש הרמב"ן על שמות כד:יב</vt:lpstr>
      <vt:lpstr>דברים פרק ד</vt:lpstr>
      <vt:lpstr>דברים פרק ד</vt:lpstr>
      <vt:lpstr>דברים פרק ה</vt:lpstr>
      <vt:lpstr>דברים פרק כו</vt:lpstr>
      <vt:lpstr>לכה דודי - A Parallel of Sefer Devarim</vt:lpstr>
      <vt:lpstr>PowerPoint Presentation</vt:lpstr>
      <vt:lpstr>דברים פרק לא</vt:lpstr>
      <vt:lpstr>יהושע פרק כד</vt:lpstr>
      <vt:lpstr>יהושע פרק כד</vt:lpstr>
      <vt:lpstr>יהושע פרק כד</vt:lpstr>
      <vt:lpstr>יהושע פרק כד  - Accepting the covenant without a mountain over our heads.</vt:lpstr>
      <vt:lpstr>דברים פרק כז : ט-כו After  teaching the laws, they need to know the consequences of keeping or transgressing them</vt:lpstr>
      <vt:lpstr>דברים פרק כח</vt:lpstr>
      <vt:lpstr>שלום עליכם</vt:lpstr>
      <vt:lpstr>תהלים פרק צב</vt:lpstr>
      <vt:lpstr>תהלים פרק קמו</vt:lpstr>
      <vt:lpstr>דברים פרק י</vt:lpstr>
      <vt:lpstr>תהלים פרק קמה</vt:lpstr>
      <vt:lpstr>דברים פרק טו</vt:lpstr>
      <vt:lpstr>PowerPoint Presentation</vt:lpstr>
      <vt:lpstr>תהלים פרק קמח</vt:lpstr>
      <vt:lpstr>PowerPoint Presentation</vt:lpstr>
      <vt:lpstr>תהלים פרק צא</vt:lpstr>
      <vt:lpstr>דברים פרק כח</vt:lpstr>
      <vt:lpstr>דברים פרק כח If things go well then there will be good things in the land, otherwise there will be exile.</vt:lpstr>
      <vt:lpstr>דברים פרק כט</vt:lpstr>
      <vt:lpstr>דברים פרק כט</vt:lpstr>
      <vt:lpstr>דברים פרק ל G-d Cannot Pull Out Either</vt:lpstr>
      <vt:lpstr>דברים פרק ל</vt:lpstr>
      <vt:lpstr>דברים פרק לא</vt:lpstr>
      <vt:lpstr>דברים פרק לא Ensuring Continuity</vt:lpstr>
      <vt:lpstr>דברים פרק לב – האזינו Blame Yourself, Not G-d</vt:lpstr>
      <vt:lpstr>דברים פרק לב – האזינו Blame Yourself, Not G-d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דברים</dc:title>
  <dc:creator>Alexis</dc:creator>
  <cp:lastModifiedBy>Alexis</cp:lastModifiedBy>
  <cp:revision>88</cp:revision>
  <dcterms:created xsi:type="dcterms:W3CDTF">2006-08-16T00:00:00Z</dcterms:created>
  <dcterms:modified xsi:type="dcterms:W3CDTF">2013-09-17T18:22:04Z</dcterms:modified>
</cp:coreProperties>
</file>