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35" r:id="rId3"/>
    <p:sldId id="336" r:id="rId4"/>
    <p:sldId id="337" r:id="rId5"/>
    <p:sldId id="338" r:id="rId6"/>
    <p:sldId id="357" r:id="rId7"/>
    <p:sldId id="339" r:id="rId8"/>
    <p:sldId id="340" r:id="rId9"/>
    <p:sldId id="300" r:id="rId10"/>
    <p:sldId id="307" r:id="rId11"/>
    <p:sldId id="342" r:id="rId12"/>
    <p:sldId id="343" r:id="rId13"/>
    <p:sldId id="344" r:id="rId14"/>
    <p:sldId id="308" r:id="rId15"/>
    <p:sldId id="345" r:id="rId16"/>
    <p:sldId id="346" r:id="rId17"/>
    <p:sldId id="358" r:id="rId18"/>
    <p:sldId id="359" r:id="rId19"/>
    <p:sldId id="360" r:id="rId20"/>
    <p:sldId id="310" r:id="rId21"/>
    <p:sldId id="347" r:id="rId22"/>
    <p:sldId id="361" r:id="rId23"/>
    <p:sldId id="362" r:id="rId24"/>
    <p:sldId id="348" r:id="rId25"/>
    <p:sldId id="349" r:id="rId26"/>
    <p:sldId id="350" r:id="rId27"/>
    <p:sldId id="363" r:id="rId28"/>
    <p:sldId id="364" r:id="rId29"/>
    <p:sldId id="351" r:id="rId30"/>
    <p:sldId id="365" r:id="rId31"/>
    <p:sldId id="352" r:id="rId32"/>
    <p:sldId id="353" r:id="rId33"/>
    <p:sldId id="316" r:id="rId34"/>
    <p:sldId id="317" r:id="rId35"/>
    <p:sldId id="318" r:id="rId36"/>
    <p:sldId id="319" r:id="rId37"/>
    <p:sldId id="334" r:id="rId38"/>
    <p:sldId id="355" r:id="rId39"/>
    <p:sldId id="366" r:id="rId40"/>
    <p:sldId id="356" r:id="rId41"/>
    <p:sldId id="36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5560" autoAdjust="0"/>
  </p:normalViewPr>
  <p:slideViewPr>
    <p:cSldViewPr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03D263B-6006-44EF-89A9-CFDF2A56532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D8E99C-82E1-4147-847D-E9CBB0B6F7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45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</a:t>
            </a:r>
            <a:endParaRPr lang="he-IL" sz="13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57544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מד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וְזֹאת, הַתּוֹרָה, אֲשֶׁר-שָׂם מֹשֶׁה, לִפְנֵי בְּנֵי יִשְׂרָאֵל. 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מה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אֵלֶּה, הָעֵדֹת, וְהַחֻקִּים, וְהַמִּשְׁפָּטִים--אֲשֶׁר דִּבֶּר מֹשֶׁה אֶל-בְּנֵי יִשְׂרָאֵל, בְּצֵאתָם מִמִּצְרָיִם.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22349" y="1524000"/>
            <a:ext cx="2438400" cy="1143000"/>
          </a:xfrm>
          <a:prstGeom prst="rightArrowCallout">
            <a:avLst>
              <a:gd name="adj1" fmla="val 25000"/>
              <a:gd name="adj2" fmla="val 25000"/>
              <a:gd name="adj3" fmla="val 20493"/>
              <a:gd name="adj4" fmla="val 8525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Talking about upcoming speech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6088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ה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וַיִּקְרָא מֹשֶׁה אֶל-כָּל-יִשְׂרָאֵל וַיֹּאמֶר אֲלֵהֶם שְׁמַע יִשְׂרָאֵל אֶת-הַחֻקִּים וְאֶת-הַמִּשְׁפָּטִים אֲשֶׁר אָנֹכִי דֹּבֵר בְּאָזְנֵיכֶם הַיּוֹם וּלְמַדְתֶּם אֹתָם וּשְׁמַרְתֶּם לַעֲשֹׂתָם.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Bnei Yisrael have to listen to the </a:t>
            </a:r>
            <a:r>
              <a:rPr lang="he-IL" b="1" dirty="0" smtClean="0">
                <a:solidFill>
                  <a:schemeClr val="accent1"/>
                </a:solidFill>
                <a:cs typeface="David" pitchFamily="34" charset="-79"/>
              </a:rPr>
              <a:t>חוקים </a:t>
            </a: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 and </a:t>
            </a:r>
            <a:r>
              <a:rPr lang="he-IL" b="1" dirty="0" smtClean="0">
                <a:solidFill>
                  <a:schemeClr val="accent1"/>
                </a:solidFill>
                <a:cs typeface="David" pitchFamily="34" charset="-79"/>
              </a:rPr>
              <a:t>משפטים</a:t>
            </a: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 which are the laws Moshe received on Har Sinai.</a:t>
            </a:r>
            <a:endParaRPr lang="en-US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975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371600"/>
            <a:ext cx="48006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הַיּוֹם הַזֶּה, יְהוָה אֱלֹהֶיךָ מְצַוְּךָ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לַעֲשׂוֹת אֶת-הַחֻקִּים הָאֵלֶּה--וְאֶת-הַמִּשְׁפָּטִים</a:t>
            </a:r>
            <a:r>
              <a:rPr lang="he-IL" sz="2200" dirty="0">
                <a:cs typeface="David" pitchFamily="34" charset="-79"/>
              </a:rPr>
              <a:t>;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וְשָׁמַרְתָּ וְעָשִׂיתָ אוֹתָם, בְּכָל-לְבָבְךָ וּבְכָל-נַפְשֶׁךָ.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אֶת-יְהוָה הֶאֱמַרְתָּ, הַיּוֹם: </a:t>
            </a:r>
            <a:endParaRPr lang="en-US" sz="2200" dirty="0">
              <a:cs typeface="David" pitchFamily="34" charset="-79"/>
            </a:endParaRPr>
          </a:p>
          <a:p>
            <a:pPr marL="0" lvl="0" indent="0" algn="r" rtl="1">
              <a:buNone/>
            </a:pP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לִהְיוֹת לְךָ לֵאלֹהִים </a:t>
            </a:r>
            <a:r>
              <a:rPr lang="he-IL" sz="2200" dirty="0" smtClean="0">
                <a:cs typeface="David" pitchFamily="34" charset="-79"/>
              </a:rPr>
              <a:t> </a:t>
            </a:r>
            <a:endParaRPr lang="en-US" sz="2200" dirty="0">
              <a:cs typeface="David" pitchFamily="34" charset="-79"/>
            </a:endParaRPr>
          </a:p>
          <a:p>
            <a:pPr marL="0" lvl="0" indent="0" algn="r" rtl="1">
              <a:buNone/>
            </a:pPr>
            <a:r>
              <a:rPr lang="he-IL" sz="2200" b="1" dirty="0">
                <a:solidFill>
                  <a:schemeClr val="accent3"/>
                </a:solidFill>
                <a:cs typeface="David" pitchFamily="34" charset="-79"/>
              </a:rPr>
              <a:t>וְלָלֶכֶת </a:t>
            </a:r>
            <a:r>
              <a:rPr lang="he-IL" sz="2200" b="1" dirty="0" smtClean="0">
                <a:solidFill>
                  <a:schemeClr val="accent3"/>
                </a:solidFill>
                <a:cs typeface="David" pitchFamily="34" charset="-79"/>
              </a:rPr>
              <a:t>בִּדְרָכָיו,</a:t>
            </a:r>
          </a:p>
          <a:p>
            <a:pPr marL="0" lvl="0" indent="0" algn="r" rtl="1">
              <a:buNone/>
            </a:pPr>
            <a:r>
              <a:rPr lang="he-IL" sz="2200" b="1" dirty="0" smtClean="0">
                <a:solidFill>
                  <a:schemeClr val="accent2"/>
                </a:solidFill>
                <a:cs typeface="David" pitchFamily="34" charset="-79"/>
              </a:rPr>
              <a:t>וְלִשְׁמֹר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חֻקָּיו וּמִצְו‍ֹתָיו וּמִשְׁפָּטָיו- </a:t>
            </a:r>
            <a:endParaRPr lang="he-IL" sz="22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lvl="0" indent="0" algn="r" rtl="1">
              <a:buNone/>
            </a:pPr>
            <a:r>
              <a:rPr lang="he-IL" sz="2200" b="1" dirty="0" smtClean="0">
                <a:solidFill>
                  <a:schemeClr val="accent1"/>
                </a:solidFill>
                <a:cs typeface="David" pitchFamily="34" charset="-79"/>
              </a:rPr>
              <a:t>וְלִשְׁמֹעַ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בְּקֹלוֹ. </a:t>
            </a:r>
            <a:endParaRPr lang="he-IL" sz="22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lv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וַיהוָה הֶאֱמִירְךָ הַיּוֹם,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לִהְיוֹת לוֹ לְעַם סְגֻלָּה, </a:t>
            </a:r>
            <a:r>
              <a:rPr lang="he-IL" sz="2200" dirty="0">
                <a:cs typeface="David" pitchFamily="34" charset="-79"/>
              </a:rPr>
              <a:t>כַּאֲשֶׁר, דִּבֶּר-לָךְ; </a:t>
            </a:r>
            <a:r>
              <a:rPr lang="he-IL" sz="2200" dirty="0" smtClean="0">
                <a:cs typeface="David" pitchFamily="34" charset="-79"/>
              </a:rPr>
              <a:t>וְלִשְׁמֹר</a:t>
            </a:r>
            <a:r>
              <a:rPr lang="he-IL" sz="2200" dirty="0">
                <a:cs typeface="David" pitchFamily="34" charset="-79"/>
              </a:rPr>
              <a:t>, כָּל-מִצְו‍ֹתָיו.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יט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cs typeface="David" pitchFamily="34" charset="-79"/>
              </a:rPr>
              <a:t>וּלְתִתְּךָ עֶלְיוֹן, עַל כָּל-הַגּוֹיִם אֲשֶׁר עָשָׂה, לִתְהִלָּה, וּלְשֵׁם וּלְתִפְאָרֶת; וְלִהְיֹתְךָ עַם-קָדֹשׁ לַיהוָה אֱלֹהֶיךָ, כַּאֲשֶׁר דִּבֵּר. </a:t>
            </a:r>
            <a:endParaRPr lang="en-US" sz="2200" b="1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295400"/>
            <a:ext cx="41148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30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Two parts of Moshe’s speech:</a:t>
            </a:r>
          </a:p>
          <a:p>
            <a:pPr algn="ctr"/>
            <a:r>
              <a:rPr lang="en-GB" sz="2000" dirty="0" smtClean="0"/>
              <a:t>1) Keeping the laws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057400"/>
            <a:ext cx="4129825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79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2) Having the right attitude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61175" y="2743200"/>
            <a:ext cx="4129825" cy="304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54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ברית מילה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61175" y="3200400"/>
            <a:ext cx="4129825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48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צדק ומשפט – ברית בין הבתרים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61174" y="3657600"/>
            <a:ext cx="4129826" cy="304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10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מתן תורה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46149" y="4229100"/>
            <a:ext cx="4129825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79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ברית סיני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76200" y="4876800"/>
            <a:ext cx="4099774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95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By keeping these laws, they will make G-d’s reputation great. Devarim turns them into a nation representing G-d.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6506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לכה דודי</a:t>
            </a:r>
            <a:b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 Parallel of Sefer Devarim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שמור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וזכור בדיבור אחד, </a:t>
            </a:r>
            <a:r>
              <a:rPr lang="he-IL" dirty="0">
                <a:latin typeface="David" pitchFamily="34" charset="-79"/>
                <a:cs typeface="David" pitchFamily="34" charset="-79"/>
              </a:rPr>
              <a:t/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dirty="0">
                <a:latin typeface="David" pitchFamily="34" charset="-79"/>
                <a:cs typeface="David" pitchFamily="34" charset="-79"/>
              </a:rPr>
              <a:t>השמיענו אל המיוחד,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אדוני אחד ושמו אחד, </a:t>
            </a:r>
            <a:r>
              <a:rPr lang="he-IL" dirty="0">
                <a:latin typeface="David" pitchFamily="34" charset="-79"/>
                <a:cs typeface="David" pitchFamily="34" charset="-79"/>
              </a:rPr>
              <a:t/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לשם ולתפארת ולתהילה.</a:t>
            </a:r>
            <a:endParaRPr lang="en-US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 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דברים פרק ה</a:t>
            </a: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שָׁמוֹר אֶת-יוֹם הַשַּׁבָּת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, לְקַדְּשׁוֹ, כַּאֲשֶׁר צִוְּךָ, יְהוָה אֱלֹהֶיךָ.</a:t>
            </a:r>
            <a:endParaRPr lang="he-IL" b="1" u="sng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דברים פרק ו</a:t>
            </a: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שְׁמַע, יִשְׂרָאֵל: יְהוָה אֱלֹהֵינוּ, יְהוָה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אֶחָד.</a:t>
            </a:r>
          </a:p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דברים פרק כו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וּלְתִתְּךָ עֶלְיוֹן, עַל כָּל-הַגּוֹיִם אֲשֶׁר עָשָׂה,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לִתְהִלָּה, וּלְשֵׁם וּלְתִפְאָרֶת</a:t>
            </a:r>
            <a:r>
              <a:rPr lang="he-IL" dirty="0">
                <a:cs typeface="David" pitchFamily="34" charset="-79"/>
              </a:rPr>
              <a:t>; וְלִהְיֹתְךָ עַם-קָדֹשׁ לַיהוָה אֱלֹהֶיךָ, כַּאֲשֶׁר דִּבֵּר. </a:t>
            </a:r>
            <a:endParaRPr lang="en-US" dirty="0"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695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76200"/>
            <a:ext cx="4040188" cy="639762"/>
          </a:xfrm>
        </p:spPr>
        <p:txBody>
          <a:bodyPr>
            <a:noAutofit/>
          </a:bodyPr>
          <a:lstStyle/>
          <a:p>
            <a:pPr algn="ctr" rtl="1"/>
            <a:r>
              <a:rPr lang="he-IL" sz="2000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דברים פרק כז</a:t>
            </a:r>
          </a:p>
          <a:p>
            <a:pPr algn="ctr" rtl="1"/>
            <a:r>
              <a:rPr lang="en-GB" sz="2000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- Write speech on big stones</a:t>
            </a:r>
            <a:endParaRPr lang="he-IL" sz="2000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" y="533400"/>
            <a:ext cx="51816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וַיְצַו מֹשֶׁה וְזִקְנֵי יִשְׂרָאֵל, אֶת-הָעָם לֵאמֹר: שָׁמֹר, אֶת-כָּל-הַמִּצְוָה, אֲשֶׁר אָנֹכִי מְצַוֶּה אֶתְכֶם, הַיּוֹם.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וְהָיָה, בַּיּוֹם אֲשֶׁר תַּעַבְרוּ אֶת-הַיַּרְדֵּן, אֶל-הָאָרֶץ, אֲשֶׁר-יְהוָה אֱלֹהֶיךָ נֹתֵן לָךְ--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וַהֲקֵמֹתָ לְךָ אֲבָנִים גְּדֹלוֹת</a:t>
            </a:r>
            <a:r>
              <a:rPr lang="he-IL" sz="2000" dirty="0">
                <a:cs typeface="David" pitchFamily="34" charset="-79"/>
              </a:rPr>
              <a:t>, וְשַׂדְתָּ אֹתָם בַּשִּׂיד.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וְכָתַבְתָּ עֲלֵיהֶן, אֶת-כָּל-דִּבְרֵי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הַתּוֹרָה</a:t>
            </a:r>
            <a:r>
              <a:rPr lang="he-IL" sz="20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הַזֹּאת--בְּעָבְרֶךָ: לְמַעַן אֲשֶׁר תָּבֹא אֶל-הָאָרֶץ אֲשֶׁר-יְהוָה אֱלֹהֶיךָ נֹתֵן לְךָ, אֶרֶץ זָבַת חָלָב וּדְבַשׁ, כַּאֲשֶׁר דִּבֶּר יְהוָה אֱלֹהֵי-אֲבֹתֶיךָ, לָךְ.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וְהָיָה, בְּעָבְרְכֶם אֶת-הַיַּרְדֵּן, תָּקִימוּ אֶת-הָאֲבָנִים הָאֵלֶּה אֲשֶׁר אָנֹכִי מְצַוֶּה אֶתְכֶם הַיּוֹם, בְּהַר עֵיבָל; וְשַׂדְתָּ אוֹתָם, בַּשִּׂיד.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וּבָנִיתָ שָּׁם מִזְבֵּחַ</a:t>
            </a:r>
            <a:r>
              <a:rPr lang="he-IL" sz="2000" dirty="0">
                <a:cs typeface="David" pitchFamily="34" charset="-79"/>
              </a:rPr>
              <a:t>, לַיהוָה אֱלֹהֶיךָ: מִזְבַּח אֲבָנִים, לֹא-תָנִיף עֲלֵיהֶם בַּרְזֶל.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אֲבָנִים שְׁלֵמוֹת תִּבְנֶה, אֶת-מִזְבַּח יְהוָה אֱלֹהֶיךָ;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וְהַעֲלִיתָ עָלָיו עוֹלֹת, לַיהוָה אֱלֹהֶיךָ.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וְזָבַחְתָּ שְׁלָמִים</a:t>
            </a:r>
            <a:r>
              <a:rPr lang="he-IL" sz="2000" dirty="0">
                <a:cs typeface="David" pitchFamily="34" charset="-79"/>
              </a:rPr>
              <a:t>,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וְאָכַלְתָּ שָּׁם</a:t>
            </a:r>
            <a:r>
              <a:rPr lang="he-IL" sz="2000" dirty="0">
                <a:cs typeface="David" pitchFamily="34" charset="-79"/>
              </a:rPr>
              <a:t>; וְשָׂמַחְתָּ, לִפְנֵי יְהוָה אֱלֹהֶיךָ.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וְכָתַבְתָּ עַל-הָאֲבָנִים, אֶת-כָּל-דִּבְרֵי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הַתּוֹרָה</a:t>
            </a:r>
            <a:r>
              <a:rPr lang="he-IL" sz="20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הַזֹּאת--בַּאֵר הֵיטֵב. </a:t>
            </a:r>
          </a:p>
          <a:p>
            <a:pPr marL="0" indent="0" algn="r" rtl="1">
              <a:buNone/>
            </a:pPr>
            <a:endParaRPr lang="en-US" sz="20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254625" y="-228600"/>
            <a:ext cx="4041775" cy="639762"/>
          </a:xfrm>
        </p:spPr>
        <p:txBody>
          <a:bodyPr/>
          <a:lstStyle/>
          <a:p>
            <a:pPr algn="ctr" rtl="1"/>
            <a:r>
              <a:rPr lang="he-IL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שמות פרק כד</a:t>
            </a:r>
            <a:endParaRPr lang="he-IL" dirty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257800" y="304800"/>
            <a:ext cx="3810000" cy="5287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וַיִּכְתֹּב מֹשֶׁה אֵת כָּל-דִּבְרֵי יְהוָה וַיַּשְׁכֵּם בַּבֹּקֶר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וַיִּבֶן מִזְבֵּחַ</a:t>
            </a:r>
            <a:r>
              <a:rPr lang="he-IL" sz="2000" dirty="0">
                <a:cs typeface="David" pitchFamily="34" charset="-79"/>
              </a:rPr>
              <a:t> תַּחַת הָהָר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וּשְׁתֵּים עֶשְׂרֵה מַצֵּבָה </a:t>
            </a:r>
            <a:r>
              <a:rPr lang="he-IL" sz="2000" dirty="0">
                <a:cs typeface="David" pitchFamily="34" charset="-79"/>
              </a:rPr>
              <a:t>לִשְׁנֵים עָשָׂר שִׁבְטֵי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אֶת-נַעֲרֵי בְּנֵי יִשְׂרָאֵל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וַיַּעֲלוּ עֹלֹת וַיִּזְבְּחוּ זְבָחִים שְׁלָמִים לַיהוָה פָּרִים</a:t>
            </a:r>
            <a:r>
              <a:rPr lang="he-IL" sz="2000" dirty="0">
                <a:cs typeface="David" pitchFamily="34" charset="-79"/>
              </a:rPr>
              <a:t>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וַיִּקַּח מֹשֶׁה חֲצִי הַדָּם וַיָּשֶׂם בָּאַגָּנֹת וַחֲצִי הַדָּם זָרַק עַל-הַמִּזְבֵּחַ.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וַיִּקַּח סֵפֶר הַבְּרִית וַיִּקְרָא בְּאָזְנֵי הָעָם וַיֹּאמְרוּ כֹּל אֲשֶׁר-דִּבֶּר יְהוָה נַעֲשֶׂה וְנִשְׁמָע. </a:t>
            </a:r>
            <a:endParaRPr lang="he-IL" sz="20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וַיִּקַּח מֹשֶׁה אֶת-הַדָּם וַיִּזְרֹק עַל-הָעָם וַיֹּאמֶר הִנֵּה דַם-הַבְּרִית אֲשֶׁר כָּרַת יְהוָה עִמָּכֶם עַל כָּל-הַדְּבָרִים הָאֵלֶּה.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וַיַּעַל מֹשֶׁה וְאַהֲרֹן נָדָב וַאֲבִיהוּא וְשִׁבְעִים מִזִּקְנֵי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וַיִּרְאוּ אֵת אֱלֹהֵי יִשְׂרָאֵל וְתַחַת רַגְלָיו כְּמַעֲשֵׂה לִבְנַת הַסַּפִּיר וּכְעֶצֶם הַשָּׁמַיִם לָטֹהַר.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וְאֶל-אֲצִילֵי בְּנֵי יִשְׂרָאֵל לֹא שָׁלַח יָדוֹ וַיֶּחֱזוּ אֶת-הָאֱלֹהִים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וַיֹּאכְלוּ וַיִּשְׁתּוּ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393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לא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r" rtl="1">
              <a:spcAft>
                <a:spcPts val="0"/>
              </a:spcAft>
              <a:buNone/>
            </a:pPr>
            <a:r>
              <a:rPr lang="he-IL" b="1" dirty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י</a:t>
            </a:r>
            <a:r>
              <a:rPr lang="ar-SA" b="1" dirty="0" smtClean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ב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הַקְהֵל אֶת-הָעָם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, הָאֲנָשִׁים וְהַנָּשִׁים וְהַטַּף, וְגֵרְךָ, אֲשֶׁר בִּשְׁעָרֶיךָ- לְמַעַן יִשְׁמְעוּ וּלְמַעַן יִלְמְדוּ, וְיָרְאוּ אֶת-יְהוָה אֱלֹהֵיכֶם, וְשָׁמְרוּ לַעֲשׂוֹת,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אֶת-כָּל-דִּבְרֵי הַתּוֹרָה הַזֹּאת.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  </a:t>
            </a:r>
            <a:endParaRPr lang="he-IL" dirty="0" smtClean="0">
              <a:solidFill>
                <a:srgbClr val="000000"/>
              </a:solidFill>
              <a:latin typeface="Times New Roman"/>
              <a:ea typeface="Times New Roman"/>
              <a:cs typeface="David"/>
            </a:endParaRPr>
          </a:p>
          <a:p>
            <a:pPr marL="0" indent="0" algn="r" rtl="1">
              <a:spcAft>
                <a:spcPts val="0"/>
              </a:spcAft>
              <a:buNone/>
            </a:pPr>
            <a:endParaRPr lang="en-GB" b="1" dirty="0" smtClean="0">
              <a:solidFill>
                <a:srgbClr val="000000"/>
              </a:solidFill>
              <a:latin typeface="Times New Roman"/>
              <a:ea typeface="Times New Roman"/>
              <a:cs typeface="David"/>
            </a:endParaRPr>
          </a:p>
          <a:p>
            <a:pPr marL="0" indent="0" algn="r" rtl="1">
              <a:spcAft>
                <a:spcPts val="0"/>
              </a:spcAft>
              <a:buNone/>
            </a:pPr>
            <a:r>
              <a:rPr lang="ar-SA" b="1" dirty="0" smtClean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יג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וּבְנֵיהֶם אֲשֶׁר לֹא-יָדְעוּ, יִשְׁמְעוּ וְלָמְדוּ--לְיִרְאָה, אֶת-יְהוָה אֱלֹהֵיכֶם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David"/>
              </a:rPr>
              <a:t>....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Times New Roman"/>
                <a:cs typeface="David"/>
              </a:rPr>
              <a:t> 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63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יהושע פרק כד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602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1"/>
                </a:solidFill>
                <a:cs typeface="David" pitchFamily="34" charset="-79"/>
              </a:rPr>
              <a:t>What is missing from this history section?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וַיֶּאֱסֹף יְהוֹשֻׁעַ אֶת-כָּל-שִׁבְטֵי יִשְׂרָאֵל שְׁכֶמָה וַיִּקְרָא לְזִקְנֵי יִשְׂרָאֵל וּלְרָאשָׁיו וּלְשֹׁפְטָיו וּלְשֹׁטְרָיו וַיִּתְיַצְּבוּ לִפְנֵי הָאֱלֹהִים. </a:t>
            </a: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וַיֹּאמֶר יְהוֹשֻׁעַ אֶל-כָּל-הָעָם כֹּה-אָמַר יְהוָה אֱלֹהֵי יִשְׂרָאֵל בְּעֵבֶר הַנָּהָר יָשְׁבוּ אֲבוֹתֵיכֶם מֵעוֹלָם תֶּרַח אֲבִי אַבְרָהָם וַאֲבִי נָחוֹר וַיַּעַבְדוּ אֱלֹהִים אֲחֵרִים.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וָאֶקַּח אֶת-אֲבִיכֶם אֶת-אַבְרָהָם מֵעֵבֶר הַנָּהָר וָאוֹלֵךְ אֹתוֹ בְּכָל-אֶרֶץ כְּנָעַן וָאַרְבֶּה אֶת-זַרְעוֹ וָאֶתֶּן-לוֹ אֶת-יִצְחָק.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וָאֶתֵּן לְיִצְחָק אֶת-יַעֲקֹב וְאֶת-עֵשָׂו וָאֶתֵּן לְעֵשָׂו אֶת-הַר שֵׂעִיר לָרֶשֶׁת אוֹתוֹ וְיַעֲקֹב וּבָנָיו יָרְדוּ מִצְרָיִם.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וָאֶשְׁלַח אֶת-מֹשֶׁה וְאֶת-אַהֲרֹן וָאֶגֹּף אֶת-מִצְרַיִם כַּאֲשֶׁר עָשִׂיתִי בְּקִרְבּוֹ וְאַחַר הוֹצֵאתִי אֶתְכֶם.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וָאוֹצִיא אֶת-אֲבוֹתֵיכֶם מִמִּצְרַיִם וַתָּבֹאוּ הַיָּמָּה וַיִּרְדְּפוּ מִצְרַיִם אַחֲרֵי אֲבוֹתֵיכֶם בְּרֶכֶב וּבְפָרָשִׁים יַם-סוּף.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וַיִּצְעֲקוּ אֶל-יְהוָה וַיָּשֶׂם מַאֲפֵל בֵּינֵיכֶם וּבֵין הַמִּצְרִים וַיָּבֵא עָלָיו אֶת-הַיָּם וַיְכַסֵּהוּ וַתִּרְאֶינָה עֵינֵיכֶם אֵת אֲשֶׁר-עָשִׂיתִי בְּמִצְרָיִם וַתֵּשְׁבוּ בַמִּדְבָּר יָמִים רַבִּים.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וָאָבִא אֶתְכֶם אֶל-אֶרֶץ הָאֱמֹרִי הַיּוֹשֵׁב בְּעֵבֶר הַיַּרְדֵּן וַיִּלָּחֲמוּ אִתְּכֶם וָאֶתֵּן אוֹתָם בְּיֶדְכֶם וַתִּירְשׁוּ אֶת-אַרְצָם וָאַשְׁמִידֵם מִפְּנֵיכֶם.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וַיָּקָם בָּלָק בֶּן-צִפּוֹר מֶלֶךְ מוֹאָב וַיִּלָּחֶם בְּיִשְׂרָאֵל וַיִּשְׁלַח וַיִּקְרָא לְבִלְעָם בֶּן-בְּעוֹר לְקַלֵּל אֶתְכֶם.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וְלֹא אָבִיתִי לִשְׁמֹעַ לְבִלְעָם וַיְבָרֶךְ בָּרוֹךְ אֶתְכֶם וָאַצִּל אֶתְכֶם מִיָּדוֹ.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וַתַּעַבְרוּ אֶת-הַיַּרְדֵּן וַתָּבֹאוּ אֶל-יְרִיחוֹ וַיִּלָּחֲמוּ בָכֶם בַּעֲלֵי-יְרִיחוֹ הָאֱמֹרִי וְהַפְּרִזִּי וְהַכְּנַעֲנִי וְהַחִתִּי וְהַגִּרְגָּשִׁי הַחִוִּי וְהַיְבוּסִי וָאֶתֵּן אוֹתָם בְּיֶדְכֶם.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וָאֶשְׁלַח לִפְנֵיכֶם אֶת-הַצִּרְעָה וַתְּגָרֶשׁ אוֹתָם מִפְּנֵיכֶם שְׁנֵי מַלְכֵי הָאֱמֹרִי לֹא בְחַרְבְּךָ וְלֹא בְקַשְׁתֶּךָ.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וָאֶתֵּן לָכֶם אֶרֶץ אֲשֶׁר לֹא-יָגַעְתָּ בָּהּ וְעָרִים אֲשֶׁר לֹא-בְנִיתֶם וַתֵּשְׁבוּ בָּהֶם כְּרָמִים וְזֵיתִים אֲשֶׁר לֹא-נְטַעְתֶּם אַתֶּם אֹכְלִים.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800" b="1" dirty="0" smtClean="0">
                <a:solidFill>
                  <a:schemeClr val="accent1"/>
                </a:solidFill>
                <a:cs typeface="David" pitchFamily="34" charset="-79"/>
              </a:rPr>
              <a:t>Matan Torah!</a:t>
            </a:r>
            <a:endParaRPr lang="en-US" sz="2800" b="1" dirty="0">
              <a:solidFill>
                <a:schemeClr val="accent1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928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יהושע פרק כד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1"/>
                </a:solidFill>
                <a:cs typeface="David" pitchFamily="34" charset="-79"/>
              </a:rPr>
              <a:t>Yehoshua</a:t>
            </a:r>
            <a:r>
              <a:rPr lang="en-GB" sz="2400" b="1" dirty="0">
                <a:solidFill>
                  <a:schemeClr val="accent1"/>
                </a:solidFill>
                <a:cs typeface="David" pitchFamily="34" charset="-79"/>
              </a:rPr>
              <a:t> </a:t>
            </a:r>
            <a:r>
              <a:rPr lang="en-GB" sz="2400" b="1" dirty="0" smtClean="0">
                <a:solidFill>
                  <a:schemeClr val="accent1"/>
                </a:solidFill>
                <a:cs typeface="David" pitchFamily="34" charset="-79"/>
              </a:rPr>
              <a:t>offers the people a choice:</a:t>
            </a:r>
            <a:endParaRPr lang="he-IL" sz="24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וְעַתָּה יְראוּ אֶת-יְהוָה וְעִבְדוּ אֹתוֹ בְּתָמִים וּבֶאֱמֶת וְהָסִירוּ אֶת-אֱלֹהִים אֲשֶׁר עָבְדוּ אֲבוֹתֵיכֶם בְּעֵבֶר הַנָּהָר וּבְמִצְרַיִם וְעִבְדוּ אֶת-יְהוָה.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וְאִם רַע בְּעֵינֵיכֶם לַעֲבֹד אֶת-יְהוָה בַּחֲרוּ לָכֶם הַיּוֹם אֶת-מִי תַעֲבֹדוּן אִם אֶת-אֱלֹהִים אֲשֶׁר-עָבְדוּ אֲבוֹתֵיכֶם אֲשֶׁר מֵעֵבֶר הַנָּהָר וְאִם אֶת-אֱלֹהֵי הָאֱמֹרִי אֲשֶׁר אַתֶּם יֹשְׁבִים בְּאַרְצָם וְאָנֹכִי וּבֵיתִי נַעֲבֹד אֶת-יְהוָה.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This choice was last made at Matan Torah when we were dependent on G-d.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5"/>
                </a:solidFill>
                <a:cs typeface="David" pitchFamily="34" charset="-79"/>
              </a:rPr>
              <a:t>Now they are entering Eretz Yisrael and apparently don’t need G-d anymore. 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4"/>
                </a:solidFill>
                <a:cs typeface="David" pitchFamily="34" charset="-79"/>
              </a:rPr>
              <a:t>Therefore, they have a new choice to make.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36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יהושע פרק כד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1"/>
                </a:solidFill>
                <a:cs typeface="David" pitchFamily="34" charset="-79"/>
              </a:rPr>
              <a:t>The people choose to follow G-d: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וַיַּעַן הָעָם וַיֹּאמֶר חָלִילָה לָּנוּ מֵעֲזֹב אֶת-יְהוָה לַעֲבֹד אֱלֹהִים אֲחֵרִים.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יְהוָה אֱלֹהֵינוּ הוּא הַמַּעֲלֶה אֹתָנוּ וְאֶת-אֲבוֹתֵינוּ מֵאֶרֶץ מִצְרַיִם מִבֵּית עֲבָדִים וַאֲשֶׁר עָשָׂה לְעֵינֵינוּ אֶת-הָאֹתוֹת הַגְּדֹלוֹת הָאֵלֶּה וַיִּשְׁמְרֵנוּ בְּכָל-הַדֶּרֶךְ אֲשֶׁר הָלַכְנוּ בָהּ וּבְכֹל הָעַמִּים אֲשֶׁר עָבַרְנוּ בְּקִרְבָּם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en-US" sz="20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1"/>
                </a:solidFill>
                <a:cs typeface="David" pitchFamily="34" charset="-79"/>
              </a:rPr>
              <a:t>Yehoshua tries to discourage the people from entering the brit: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וַיְגָרֶשׁ יְהוָה אֶת-כָּל-הָעַמִּים וְאֶת-הָאֱמֹרִי יֹשֵׁב הָאָרֶץ מִפָּנֵינוּ גַּם-אֲנַחְנוּ נַעֲבֹד אֶת-יְהוָה כִּי-הוּא אֱלֹהֵינוּ.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יְהוֹשֻׁעַ אֶל-הָעָם לֹא תוּכְלוּ לַעֲבֹד אֶת-יְהוָה כִּי-אֱלֹהִים קְדֹשִׁים הוּא אֵל-קַנּוֹא הוּא לֹא-יִשָּׂא לְפִשְׁעֲכֶם וּלְחַטֹּאותֵיכֶם.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תַעַזְבוּ אֶת-יְהוָה וַעֲבַדְתֶּם אֱלֹהֵי נֵכָר וְשָׁב וְהֵרַע לָכֶם וְכִלָּה אֶתְכֶם אַחֲרֵי אֲשֶׁר-הֵיטִיב לָכֶם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en-US" sz="20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1"/>
                </a:solidFill>
                <a:cs typeface="David" pitchFamily="34" charset="-79"/>
              </a:rPr>
              <a:t>The people insist they will follow G-d: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הָעָם אֶל-יְהוֹשֻׁעַ לֹא כִּי אֶת-יְהוָה נַעֲבֹד.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820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יהושע פרק כד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Accepting the covenant without a mountain over our heads.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יְהוֹשֻׁעַ אֶל-הָעָם עֵדִים אַתֶּם בָּכֶם כִּי-אַתֶּם בְּחַרְתֶּם לָכֶם אֶת-יְהוָה לַעֲבֹד אוֹתוֹ וַיֹּאמְרוּ עֵדִים.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וְעַתָּה הָסִירוּ אֶת-אֱלֹהֵי הַנֵּכָר אֲשֶׁר בְּקִרְבְּכֶם וְהַטּוּ אֶת-לְבַבְכֶם אֶל-יְהוָה אֱלֹהֵי יִשְׂרָאֵל. </a:t>
            </a:r>
            <a:endParaRPr lang="he-IL" sz="2400" dirty="0" smtClean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2400" b="1" dirty="0" smtClean="0">
                <a:solidFill>
                  <a:schemeClr val="accent1"/>
                </a:solidFill>
                <a:cs typeface="David" pitchFamily="34" charset="-79"/>
              </a:rPr>
              <a:t>נעשה ונשמע:</a:t>
            </a: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וַיֹּאמְרוּ הָעָם אֶל-יְהוֹשֻׁעַ אֶת-יְהוָה אֱלֹהֵינוּ נַעֲבֹד וּבְקוֹלוֹ נִשְׁמָע.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כה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וַיִּכְרֹת יְהוֹשֻׁעַ בְּרִית לָעָם בַּיּוֹם הַהוּא וַיָּשֶׂם לוֹ חֹק וּמִשְׁפָּט בִּשְׁכֶם. </a:t>
            </a:r>
            <a:endParaRPr lang="en-US" sz="2400" dirty="0"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sz="2400" b="1" dirty="0" smtClean="0">
                <a:cs typeface="David" pitchFamily="34" charset="-79"/>
              </a:rPr>
              <a:t>כו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וַיִּכְתֹּב יְהוֹשֻׁעַ אֶת-הַדְּבָרִים הָאֵלֶּה בְּסֵפֶר תּוֹרַת אֱלֹהִים וַיִּקַּח אֶבֶן גְּדוֹלָה וַיְקִימֶהָ שָּׁם תַּחַת הָאַלָּה אֲשֶׁר בְּמִקְדַּשׁ יְהוָה. </a:t>
            </a:r>
            <a:br>
              <a:rPr lang="he-IL" sz="2400" dirty="0">
                <a:cs typeface="David" pitchFamily="34" charset="-79"/>
              </a:rPr>
            </a:br>
            <a:endParaRPr lang="he-IL" sz="24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587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 לד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7010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כְּתָב-לְךָ אֶת-הַדְּבָרִים הָאֵלֶּה כִּי עַל-פִּי הַדְּבָרִים הָאֵלֶּה כָּרַתִּי אִתְּךָ בְּרִית וְאֶת-יִשְׂרָאֵל.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כח</a:t>
            </a:r>
            <a:r>
              <a:rPr lang="he-IL" sz="2000" dirty="0">
                <a:cs typeface="David" pitchFamily="34" charset="-79"/>
              </a:rPr>
              <a:t> וַיְהִי-שָׁם עִם-יְהוָה אַרְבָּעִים יוֹם וְאַרְבָּעִים לַיְלָה לֶחֶם לֹא אָכַל וּמַיִם לֹא שָׁתָה וַיִּכְתֹּב עַל-הַלֻּחֹת אֵת דִּבְרֵי הַבְּרִית עֲשֶׂרֶת הַדְּבָרִים.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כט</a:t>
            </a:r>
            <a:r>
              <a:rPr lang="he-IL" sz="2000" dirty="0">
                <a:cs typeface="David" pitchFamily="34" charset="-79"/>
              </a:rPr>
              <a:t> וַיְהִי בְּרֶדֶת מֹשֶׁה מֵהַר סִינַי וּשְׁנֵי לֻחֹת הָעֵדֻת בְּיַד-מֹשֶׁה בְּרִדְתּוֹ מִן-הָהָר וּמֹשֶׁה לֹא-יָדַע כִּי קָרַן עוֹר פָּנָיו בְּדַבְּרוֹ אִתּוֹ.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ל</a:t>
            </a:r>
            <a:r>
              <a:rPr lang="he-IL" sz="2000" dirty="0">
                <a:cs typeface="David" pitchFamily="34" charset="-79"/>
              </a:rPr>
              <a:t> וַיַּרְא אַהֲרֹן וְכָל-בְּנֵי יִשְׂרָאֵל אֶת-מֹשֶׁה וְהִנֵּה קָרַן עוֹר פָּנָיו וַיִּירְאוּ מִגֶּשֶׁת אֵלָיו.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לא</a:t>
            </a:r>
            <a:r>
              <a:rPr lang="he-IL" sz="2000" dirty="0">
                <a:cs typeface="David" pitchFamily="34" charset="-79"/>
              </a:rPr>
              <a:t> וַיִּקְרָא אֲלֵהֶם מֹשֶׁה וַיָּשֻׁבוּ אֵלָיו אַהֲרֹן וְכָל-הַנְּשִׂאִים בָּעֵדָה וַיְדַבֵּר מֹשֶׁה אֲלֵהֶם.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לב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וְאַחֲרֵי-כֵן נִגְּשׁוּ כָּל-בְּנֵי יִשְׂרָאֵל וַיְצַוֵּם אֵת כָּל-אֲשֶׁר דִּבֶּר יְהוָה אִתּוֹ בְּהַר סִינָי.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וַיְכַל מֹשֶׁה מִדַּבֵּר אִתָּם וַיִּתֵּן עַל-פָּנָיו מַסְוֶה.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לד</a:t>
            </a:r>
            <a:r>
              <a:rPr lang="he-IL" sz="2000" dirty="0">
                <a:cs typeface="David" pitchFamily="34" charset="-79"/>
              </a:rPr>
              <a:t> וּבְבֹא מֹשֶׁה לִפְנֵי יְהוָה לְדַבֵּר אִתּוֹ יָסִיר אֶת-הַמַּסְוֶה עַד-צֵאתוֹ וְיָצָא וְדִבֶּר אֶל-בְּנֵי יִשְׂרָאֵל אֵת אֲשֶׁר יְצֻוֶּה.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לה</a:t>
            </a:r>
            <a:r>
              <a:rPr lang="he-IL" sz="2000" dirty="0">
                <a:cs typeface="David" pitchFamily="34" charset="-79"/>
              </a:rPr>
              <a:t> וְרָאוּ בְנֵי-יִשְׂרָאֵל אֶת-פְּנֵי מֹשֶׁה כִּי קָרַן עוֹר פְּנֵי מֹשֶׁה וְהֵשִׁיב מֹשֶׁה אֶת-הַמַּסְוֶה עַל-פָּנָיו עַד-בֹּאוֹ לְדַבֵּר אִתּוֹ.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667000"/>
            <a:ext cx="2209800" cy="3810000"/>
          </a:xfrm>
          <a:prstGeom prst="rightArrowCallout">
            <a:avLst>
              <a:gd name="adj1" fmla="val 25000"/>
              <a:gd name="adj2" fmla="val 25000"/>
              <a:gd name="adj3" fmla="val 13299"/>
              <a:gd name="adj4" fmla="val 8122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tells them everything he learned on Har Sinai. </a:t>
            </a:r>
          </a:p>
          <a:p>
            <a:pPr algn="ctr"/>
            <a:r>
              <a:rPr lang="en-GB" sz="2000" dirty="0" smtClean="0"/>
              <a:t>The pasuk does not detail what Moshe taught them. Instead, we find these laws all over Chumash.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85289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כז :</a:t>
            </a:r>
            <a:r>
              <a:rPr lang="he-I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ט-כו</a:t>
            </a:r>
            <a:r>
              <a:rPr lang="he-I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 teaching the laws, they need to know the consequences of keeping or transgressing them</a:t>
            </a:r>
            <a:endParaRPr lang="he-IL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2837"/>
            <a:ext cx="8991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וַיְדַבֵּר מֹשֶׁה וְהַכֹּהֲנִים הַלְוִיִּם, אֶל כָּל-יִשְׂרָאֵל לֵאמֹר: הַסְכֵּת וּשְׁמַע, יִשְׂרָאֵל, הַיּוֹם הַזֶּה נִהְיֵיתָ לְעָם, לַיהוָה אֱלֹהֶיךָ.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וְשָׁמַעְתָּ, בְּקוֹל יְהוָה אֱלֹהֶיךָ; וְעָשִׂיתָ אֶת-מִצְו‍ֹתָו וְאֶת-חֻקָּיו, אֲשֶׁר אָנֹכִי מְצַוְּךָ הַיּוֹם.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וַיְצַו מֹשֶׁה אֶת-הָעָם, בַּיּוֹם הַהוּא לֵאמֹר.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אֵלֶּה יַעַמְדוּ לְבָרֵךְ אֶת-הָעָם, עַל-הַר גְּרִזִים, בְּעָבְרְכֶם, אֶת-הַיַּרְדֵּן: שִׁמְעוֹן וְלֵוִי וִיהוּדָה, וְיִשָּׂשכָר וְיוֹסֵף וּבִנְיָמִן.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וְאֵלֶּה יַעַמְדוּ עַל-הַקְּלָלָה, בְּהַר עֵיבָל: רְאוּבֵן גָּד וְאָשֵׁר, וּזְבוּלֻן דָּן וְנַפְתָּלִי.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וְעָנוּ הַלְוִיִּם, וְאָמְרוּ אֶל-כָּל-אִישׁ יִשְׂרָאֵל--קוֹל רָם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אָרוּר הָאִישׁ אֲשֶׁר יַעֲשֶׂה פֶסֶל וּמַסֵּכָה תּוֹעֲבַת יְהוָה, מַעֲשֵׂה יְדֵי חָרָשׁ--וְשָׂם בַּסָּתֶר; וְעָנוּ כָל-הָעָם וְאָמְרוּ, אָמֵן.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אָרוּר, מַקְלֶה אָבִיו וְאִמּוֹ; וְאָמַר כָּל-הָעָם, אָמֵן.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אָרוּר, מַסִּיג גְּבוּל רֵעֵהוּ; וְאָמַר כָּל-הָעָם, אָמֵן.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אָרוּר, מַשְׁגֶּה עִוֵּר בַּדָּרֶךְ; וְאָמַר כָּל-הָעָם, אָמֵן. 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אָרוּר, מַטֶּה מִשְׁפַּט גֵּר-יָתוֹם--וְאַלְמָנָה; וְאָמַר כָּל-הָעָם, אָמֵן.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אָרוּר, שֹׁכֵב עִם-אֵשֶׁת אָבִיו--כִּי גִלָּה, כְּנַף אָבִיו; וְאָמַר כָּל-הָעָם, אָמֵן.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אָרוּר, שֹׁכֵב עִם-כָּל-בְּהֵמָה; וְאָמַר כָּל-הָעָם, אָמֵן.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אָרוּר, שֹׁכֵב עִם-אֲחֹתוֹ--בַּת-אָבִיו, אוֹ בַת-אִמּוֹ; וְאָמַר כָּל-הָעָם, אָמֵן.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אָרוּר, שֹׁכֵב עִם-חֹתַנְתּוֹ; וְאָמַר כָּל-הָעָם, אָמֵן.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אָרוּר, מַכֵּה רֵעֵהוּ בַּסָּתֶר; וְאָמַר כָּל-הָעָם, אָמֵן.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אָרוּר לֹקֵחַ שֹׁחַד, לְהַכּוֹת נֶפֶשׁ דָּם נָקִי; וְאָמַר כָּל-הָעָם, אָמֵן.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אָרוּר, אֲשֶׁר לֹא-יָקִים אֶת-דִּבְרֵי הַתּוֹרָה-הַזֹּאת--לַעֲשׂוֹת אוֹתָם; וְאָמַר כָּל-הָעָם, אָמֵן.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0341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וְהָיָה אִם-שָׁמוֹעַ תִּשְׁמַע בְּקוֹל יְהוָה אֱלֹהֶיךָ לִשְׁמֹר לַעֲשׂוֹת אֶת-כָּל-מִצְו‍ֹתָיו אֲשֶׁר אָנֹכִי מְצַוְּךָ הַיּוֹם וּנְתָנְךָ יְהוָה אֱלֹהֶיךָ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עֶלְיוֹן</a:t>
            </a:r>
            <a:r>
              <a:rPr lang="he-IL" dirty="0">
                <a:cs typeface="David" pitchFamily="34" charset="-79"/>
              </a:rPr>
              <a:t> עַל כָּל-גּוֹיֵי הָאָרֶץ.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4997003" y="3366752"/>
            <a:ext cx="2775397" cy="2119648"/>
          </a:xfrm>
          <a:prstGeom prst="up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Is this an adjective or a Name of G-d?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1206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4000" dirty="0" smtClean="0">
                <a:cs typeface="David" pitchFamily="34" charset="-79"/>
              </a:rPr>
              <a:t>שלום </a:t>
            </a:r>
            <a:r>
              <a:rPr lang="he-IL" sz="4000" dirty="0">
                <a:cs typeface="David" pitchFamily="34" charset="-79"/>
              </a:rPr>
              <a:t>עליכם</a:t>
            </a:r>
            <a:endParaRPr lang="en-US" sz="4000" dirty="0"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4000" dirty="0" smtClean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000" dirty="0" smtClean="0">
                <a:cs typeface="David" pitchFamily="34" charset="-79"/>
              </a:rPr>
              <a:t>מלאכי השרת   </a:t>
            </a:r>
            <a:r>
              <a:rPr lang="he-IL" sz="4000" dirty="0">
                <a:cs typeface="David" pitchFamily="34" charset="-79"/>
              </a:rPr>
              <a:t>	מלאכי </a:t>
            </a:r>
            <a:r>
              <a:rPr lang="he-IL" sz="4000" b="1" dirty="0">
                <a:solidFill>
                  <a:schemeClr val="accent4"/>
                </a:solidFill>
                <a:cs typeface="David" pitchFamily="34" charset="-79"/>
              </a:rPr>
              <a:t>עליון</a:t>
            </a:r>
            <a:endParaRPr lang="en-US" sz="4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4000" dirty="0" smtClean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000" dirty="0" smtClean="0">
                <a:cs typeface="David" pitchFamily="34" charset="-79"/>
              </a:rPr>
              <a:t>ממלך </a:t>
            </a:r>
            <a:r>
              <a:rPr lang="he-IL" sz="4000" dirty="0">
                <a:cs typeface="David" pitchFamily="34" charset="-79"/>
              </a:rPr>
              <a:t>מלכי המלכים </a:t>
            </a:r>
            <a:r>
              <a:rPr lang="he-IL" sz="4000" dirty="0" smtClean="0">
                <a:cs typeface="David" pitchFamily="34" charset="-79"/>
              </a:rPr>
              <a:t>הקב"ה</a:t>
            </a:r>
            <a:endParaRPr lang="en-US" sz="4000" dirty="0">
              <a:cs typeface="David" pitchFamily="34" charset="-79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שלום עליכם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3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פרק צב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מִזְמוֹר שִׁיר לְיוֹם הַשַּׁבָּת.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טוֹב לְהֹדוֹת לַיהוָה וּלְזַמֵּר לְשִׁמְךָ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עֶלְיוֹן</a:t>
            </a:r>
            <a:r>
              <a:rPr lang="he-IL" dirty="0">
                <a:cs typeface="David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47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פרק קמו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391400" cy="4525963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הַלְלוּ-יָהּ הַלְלִי נַפְשִׁי אֶת-יְהוָה.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אֲהַלְלָה יְהוָה בְּחַיָּי אֲזַמְּרָה לֵאלֹהַי בְּעוֹדִי.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אַל-תִּבְטְחוּ בִנְדִיבִים בְּבֶן-אָדָם שֶׁאֵין לוֹ תְשׁוּעָה.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תֵּצֵא רוּחוֹ יָשֻׁב לְאַדְמָתוֹ בַּיּוֹם הַהוּא אָבְדוּ עֶשְׁתֹּנֹתָיו.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אַשְׁרֵי שֶׁאֵל יַעֲקֹב בְּעֶזְרוֹ שִׂבְרוֹ עַל-יְהוָה אֱלֹהָיו.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עֹשֶׂה שָׁמַיִם וָאָרֶץ אֶת-הַיָּם וְאֶת-כָּל-אֲשֶׁר-בָּם הַשֹּׁמֵר אֱמֶת לְעוֹלָם.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עֹשֶׂה מִשְׁפָּט לָעֲשׁוּקִים נֹתֵן לֶחֶם לָרְעֵבִים יְהוָה מַתִּיר אֲסוּרִים. </a:t>
            </a:r>
            <a:endParaRPr lang="he-IL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יְהוָה פֹּקֵחַ עִוְרִים יְהוָה זֹקֵף כְּפוּפִים יְהוָה אֹהֵב צַדִּיקִים. </a:t>
            </a:r>
            <a:endParaRPr lang="he-IL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יְהוָה שֹׁמֵר אֶת-גֵּרִים יָתוֹם וְאַלְמָנָה יְעוֹדֵד וְדֶרֶךְ רְשָׁעִים יְעַוֵּת. </a:t>
            </a:r>
            <a:endParaRPr lang="he-IL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יִמְלֹךְ יְהוָה לְעוֹלָם אֱלֹהַיִךְ צִיּוֹן לְדֹר וָדֹר הַלְלוּ-יָהּ</a:t>
            </a:r>
            <a:r>
              <a:rPr lang="he-IL" dirty="0" smtClean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4114800"/>
            <a:ext cx="19812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0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describe G-d as benevolent and kind.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248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en-GB" dirty="0">
                <a:cs typeface="David" pitchFamily="34" charset="-79"/>
              </a:rPr>
              <a:t> </a:t>
            </a: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וְעַתָּה יִשְׂרָאֵל מָה יְהוָה אֱלֹהֶיךָ שֹׁאֵל מֵעִמָּךְ כִּי אִם-לְיִרְאָה אֶת-יְהוָה אֱלֹהֶיךָ לָלֶכֶת בְּכָל-דְּרָכָיו וּלְאַהֲבָה אֹתוֹ וְלַעֲבֹד אֶת-יְהוָה אֱלֹהֶיךָ בְּכָל-לְבָבְךָ וּבְכָל-נַפְשֶׁךָ.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לִשְׁמֹר אֶת-מִצְו‍ֹת יְהוָה וְאֶת-חֻקֹּתָיו אֲשֶׁר אָנֹכִי מְצַוְּךָ הַיּוֹם לְטוֹב לָךְ.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הֵן לַיהוָה אֱלֹהֶיךָ הַשָּׁמַיִם וּשְׁמֵי הַשָּׁמָיִם הָאָרֶץ וְכָל-אֲשֶׁר-בָּהּ.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רַק בַּאֲבֹתֶיךָ חָשַׁק יְהוָה לְאַהֲבָה אוֹתָם וַיִּבְחַר בְּזַרְעָם אַחֲרֵיהֶם בָּכֶם מִכָּל-הָעַמִּים כַּיּוֹם הַזֶּה.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וּמַלְתֶּם אֵת עָרְלַת לְבַבְכֶם וְעָרְפְּכֶם לֹא תַקְשׁוּ עוֹד.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יְהוָה אֱלֹהֵיכֶם הוּא אֱלֹהֵי הָאֱלֹהִים וַאֲדֹנֵי הָאֲדֹנִים הָאֵל הַגָּדֹל הַגִּבֹּר וְהַנּוֹרָא אֲשֶׁר לֹא-יִשָּׂא פָנִים וְלֹא יִקַּח שֹׁחַד.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עֹשֶׂה מִשְׁפַּט יָתוֹם וְאַלְמָנָה וְאֹהֵב גֵּר לָתֶת לוֹ לֶחֶם וְשִׂמְלָה.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וַאֲהַבְתֶּם אֶת-הַגֵּר כִּי-גֵרִים הֱיִיתֶם בְּאֶרֶץ מִצְרָיִם.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457200" y="5410200"/>
            <a:ext cx="8229600" cy="1295400"/>
          </a:xfrm>
          <a:prstGeom prst="upArrowCallout">
            <a:avLst>
              <a:gd name="adj1" fmla="val 25000"/>
              <a:gd name="adj2" fmla="val 25000"/>
              <a:gd name="adj3" fmla="val 17113"/>
              <a:gd name="adj4" fmla="val 7511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takes care of the oppressed through us.</a:t>
            </a:r>
          </a:p>
          <a:p>
            <a:pPr algn="ctr"/>
            <a:r>
              <a:rPr lang="en-GB" sz="2000" dirty="0" smtClean="0"/>
              <a:t>This turns our relationship into a partnership.</a:t>
            </a:r>
          </a:p>
          <a:p>
            <a:pPr algn="ctr"/>
            <a:r>
              <a:rPr lang="en-GB" sz="2000" dirty="0" smtClean="0"/>
              <a:t>Describing G-d as kind reminds us of what we need to do.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951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פרק קמה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41437"/>
            <a:ext cx="4343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סוֹמֵךְ יְהוָה לְכָל-הַנֹּפְלִים וְזוֹקֵף לְכָל-הַכְּפוּפִים.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עֵינֵי-כֹל אֵלֶיךָ יְשַׂבֵּרוּ וְאַתָּה נוֹתֵן-לָהֶם אֶת-אָכְלָם בְּעִתּוֹ.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פּוֹתֵחַ אֶת-יָדֶךָ וּמַשְׂבִּיעַ לְכָל-חַי רָצוֹן.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צַדִּיק יְהוָה בְּכָל-דְּרָכָיו וְחָסִיד בְּכָל-מַעֲשָׂיו.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קָרוֹב יְהוָה לְכָל-קֹרְאָיו לְכֹל אֲשֶׁר יִקְרָאֻהוּ בֶאֱמֶת.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רְצוֹן-יְרֵאָיו יַעֲשֶׂה וְאֶת-שַׁוְעָתָם יִשְׁמַע וְיוֹשִׁיעֵם.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שׁוֹמֵר יְהוָה אֶת-כָּל-אֹהֲבָיו וְאֵת כָּל-הָרְשָׁעִים יַשְׁמִיד.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תְּהִלַּת יְהוָה יְדַבֶּר-פִּי וִיבָרֵךְ כָּל-בָּשָׂר שֵׁם קָדְשׁוֹ לְעוֹלָם וָעֶד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א</a:t>
            </a:r>
            <a:r>
              <a:rPr lang="he-IL" sz="2000" dirty="0">
                <a:cs typeface="David" pitchFamily="34" charset="-79"/>
              </a:rPr>
              <a:t> תְּהִלָּה לְדָוִד אֲרוֹמִמְךָ אֱלוֹהַי הַמֶּלֶךְ וַאֲבָרְכָה שִׁמְךָ לְעוֹלָם וָעֶד.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בְּכָל-יוֹם אֲבָרְכֶךָּ וַאֲהַלְלָה שִׁמְךָ לְעוֹלָם וָעֶד.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גָּדוֹל יְהוָה וּמְהֻלָּל מְאֹד וְלִגְדֻלָּתוֹ אֵין חֵקֶר.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דּוֹר לְדוֹר יְשַׁבַּח מַעֲשֶׂיךָ וּגְבוּרֹתֶיךָ יַגִּידוּ.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הֲדַר כְּבוֹד הוֹדֶךָ וְדִבְרֵי נִפְלְאֹתֶיךָ אָשִׂיחָה.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וֶעֱזוּז נוֹרְאֹתֶיךָ יֹאמֵרוּ וּגְדֻלָּתְךָ אֲסַפְּרֶנָּה.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זֵכֶר רַב-טוּבְךָ יַבִּיעוּ וְצִדְקָתְךָ יְרַנֵּנוּ.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חַנּוּן וְרַחוּם יְהוָה אֶרֶךְ אַפַּיִם וּגְדָל-חָסֶד.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טוֹב-יְהוָה לַכֹּל וְרַחֲמָיו עַל-כָּל-מַעֲשָׂיו.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יוֹדוּךָ יְהוָה כָּל-מַעֲשֶׂיךָ וַחֲסִידֶיךָ יְבָרְכוּכָה.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כְּבוֹד מַלְכוּתְךָ יֹאמֵרוּ וּגְבוּרָתְךָ יְדַבֵּרוּ.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לְהוֹדִיעַ לִבְנֵי הָאָדָם גְּבוּרֹתָיו וּכְבוֹד הֲדַר מַלְכוּתוֹ.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מַלְכוּתְךָ מַלְכוּת כָּל-עֹלָמִים וּמֶמְשַׁלְתְּךָ בְּכָל-דּוֹר וָדֹר. </a:t>
            </a: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4735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טו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486400" cy="4953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כִּי-יִהְיֶה בְךָ אֶבְיוֹן מֵאַחַד אַחֶיךָ בְּאַחַד שְׁעָרֶיךָ בְּאַרְצְךָ אֲשֶׁר-יְהוָה אֱלֹהֶיךָ נֹתֵן לָךְ לֹא תְאַמֵּץ אֶת-לְבָבְךָ וְלֹא תִקְפֹּץ אֶת-יָדְךָ מֵאָחִיךָ הָאֶבְיוֹן.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כִּי-פָתֹחַ תִּפְתַּח אֶת-יָדְךָ לוֹ וְהַעֲבֵט תַּעֲבִיטֶנּוּ דֵּי מַחְסֹרוֹ אֲשֶׁר יֶחְסַר לוֹ.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הִשָּׁמֶר לְךָ פֶּן-יִהְיֶה דָבָר עִם-לְבָבְךָ בְלִיַּעַל לֵאמֹר קָרְבָה שְׁנַת-הַשֶּׁבַע שְׁנַת הַשְּׁמִטָּה וְרָעָה עֵינְךָ בְּאָחִיךָ הָאֶבְיוֹן וְלֹא תִתֵּן לוֹ וְקָרָא עָלֶיךָ אֶל-יְהוָה וְהָיָה בְךָ חֵטְא.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3"/>
                </a:solidFill>
                <a:cs typeface="David" pitchFamily="34" charset="-79"/>
              </a:rPr>
              <a:t>נָתוֹן תִּתֵּן לוֹ וְלֹא-יֵרַע לְבָבְךָ בְּתִתְּךָ לוֹ כִּי בִּגְלַל הַדָּבָר הַזֶּה יְבָרֶכְךָ יְהוָה אֱלֹהֶיךָ בְּכָל-מַעֲשֶׂךָ וּבְכֹל מִשְׁלַח יָדֶךָ. </a:t>
            </a:r>
            <a:endParaRPr lang="en-US" sz="22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כִּי לֹא-יֶחְדַּל אֶבְיוֹן מִקֶּרֶב הָאָרֶץ עַל-כֵּן אָנֹכִי מְצַוְּךָ לֵאמֹר פָּתֹחַ תִּפְתַּח אֶת-יָדְךָ לְאָחִיךָ לַעֲנִיֶּךָ וּלְאֶבְיֹנְךָ בְּאַרְצֶךָ.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2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905001"/>
            <a:ext cx="3124200" cy="114299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3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Open your hand and give the other person what they need.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3124200"/>
            <a:ext cx="31242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16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Beware of having a bad attitude and not wanting to help someone out.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4419600"/>
            <a:ext cx="31242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3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Take care of him so that G-d will bless you.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5486400"/>
            <a:ext cx="31242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3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There will always be people in need. You need to open your hand in the Land.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7477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In Tehillim, 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G-d helps the needy.</a:t>
            </a:r>
          </a:p>
          <a:p>
            <a:endParaRPr lang="en-GB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In </a:t>
            </a:r>
            <a:r>
              <a:rPr lang="en-GB" b="1" dirty="0">
                <a:solidFill>
                  <a:schemeClr val="accent5"/>
                </a:solidFill>
                <a:cs typeface="David" pitchFamily="34" charset="-79"/>
              </a:rPr>
              <a:t>Chumash, we do it. </a:t>
            </a:r>
            <a:endParaRPr lang="en-GB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endParaRPr lang="he-IL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פותח את ידך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 – describes our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relationship with 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and how to emulate Him. </a:t>
            </a:r>
            <a:endParaRPr lang="en-GB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endParaRPr lang="en-GB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If </a:t>
            </a:r>
            <a:r>
              <a:rPr lang="en-GB" b="1" dirty="0">
                <a:solidFill>
                  <a:schemeClr val="accent5"/>
                </a:solidFill>
                <a:cs typeface="David" pitchFamily="34" charset="-79"/>
              </a:rPr>
              <a:t>you internalise this then 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the consequences </a:t>
            </a:r>
            <a:r>
              <a:rPr lang="en-GB" b="1" dirty="0">
                <a:solidFill>
                  <a:schemeClr val="accent5"/>
                </a:solidFill>
                <a:cs typeface="David" pitchFamily="34" charset="-79"/>
              </a:rPr>
              <a:t>are that you are ben olam haba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.  </a:t>
            </a:r>
            <a:endParaRPr lang="en-US" dirty="0">
              <a:solidFill>
                <a:schemeClr val="accent5"/>
              </a:solidFill>
              <a:cs typeface="David" pitchFamily="34" charset="-79"/>
            </a:endParaRPr>
          </a:p>
          <a:p>
            <a:endParaRPr lang="he-I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6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פרק קמח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42687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These could be mistaken for gods.</a:t>
            </a:r>
            <a:endParaRPr lang="he-IL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1371600"/>
            <a:ext cx="4344988" cy="395128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וַיַּעֲמִידֵם לָעַד לְעוֹלָם חָק-נָתַן וְלֹא יַעֲבוֹר.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הַלְלוּ אֶת-יְהוָה מִן-הָאָרֶץ תַּנִּינִים וְכָל-תְּהֹמוֹת.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אֵשׁ וּבָרָד שֶׁלֶג וְקִיטוֹר רוּחַ סְעָרָה עֹשָׂה דְבָרוֹ.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הֶהָרִים וְכָל-גְּבָעוֹת עֵץ פְּרִי וְכָל-אֲרָזִים.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הַחַיָּה וְכָל-בְּהֵמָה רֶמֶשׂ וְצִפּוֹר כָּנָף.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מַלְכֵי-אֶרֶץ וְכָל-לְאֻמִּים שָׂרִים וְכָל-שֹׁפְטֵי אָרֶץ.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בַּחוּרִים וְגַם-בְּתוּלוֹת זְקֵנִים עִם-נְעָרִים.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Following G-d without question</a:t>
            </a:r>
            <a:endParaRPr lang="he-IL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1382712"/>
            <a:ext cx="4041775" cy="39512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הַלְלוּ-יָהּ הַלְלוּ אֶת-יְהוָה מִן-הַשָּׁמַיִם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>
                <a:cs typeface="David" pitchFamily="34" charset="-79"/>
              </a:rPr>
              <a:t>הַלְלוּהוּ בַּמְּרוֹמִים.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הַלְלוּהוּ כָל-מַלְאָכָיו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>
                <a:cs typeface="David" pitchFamily="34" charset="-79"/>
              </a:rPr>
              <a:t>הַלְלוּהוּ כָּל-צְבָאָו.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הַלְלוּהוּ שֶׁמֶשׁ וְיָרֵחַ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>
                <a:cs typeface="David" pitchFamily="34" charset="-79"/>
              </a:rPr>
              <a:t>הַלְלוּהוּ כָּל-כּוֹכְבֵי אוֹר.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הַלְלוּהוּ שְׁמֵי הַשָּׁמָיִם וְהַמַּיִם אֲשֶׁר מֵעַל הַשָּׁמָיִם.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יְהַלְלוּ אֶת-שֵׁם יְהוָה כִּי הוּא צִוָּה וְנִבְרָאוּ.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818737"/>
            <a:ext cx="76200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Only G-d is above them all and so we need to praise Him:</a:t>
            </a:r>
            <a:endParaRPr lang="he-IL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algn="ctr" rtl="1"/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יְהַלְלוּ אֶת-שֵׁם יְהוָה כִּי-נִשְׂגָּב שְׁמוֹ לְבַדּוֹ הוֹדוֹ עַל-אֶרֶץ וְשָׁמָיִם. </a:t>
            </a:r>
            <a:endParaRPr lang="en-US" sz="2000" dirty="0">
              <a:cs typeface="David" pitchFamily="34" charset="-79"/>
            </a:endParaRPr>
          </a:p>
          <a:p>
            <a:pPr algn="ctr"/>
            <a:endParaRPr lang="en-GB" sz="20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algn="ctr"/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He chose us to recognise and praise Him.</a:t>
            </a:r>
          </a:p>
          <a:p>
            <a:pPr algn="ctr" rtl="1"/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וַיָּרֶם קֶרֶן לְעַמּוֹ תְּהִלָּה לְכָל-חֲסִידָיו לִבְנֵי יִשְׂרָאֵל עַם קְרֹבוֹ הַלְלוּ-יָהּ.</a:t>
            </a:r>
            <a:endParaRPr lang="en-US" sz="2000" dirty="0">
              <a:cs typeface="David" pitchFamily="34" charset="-79"/>
            </a:endParaRPr>
          </a:p>
          <a:p>
            <a:pPr algn="ctr" rtl="1"/>
            <a:r>
              <a:rPr lang="en-GB" sz="2000" b="1" dirty="0">
                <a:cs typeface="David" pitchFamily="34" charset="-79"/>
              </a:rPr>
              <a:t> 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4127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uiExpand="1" build="p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פרק ז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זֹאת הַתּוֹרָה לָעֹלָה לַמִּנְחָה וְלַחַטָּאת וְלָאָשָׁם וְלַמִּלּוּאִים וּלְזֶבַח הַשְּׁלָמִים.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אֲשֶׁר צִוָּה יְהוָה אֶת-מֹשֶׁה בְּהַר סִינָי בְּיוֹם צַוֹּתוֹ אֶת-בְּנֵי יִשְׂרָאֵל לְהַקְרִיב אֶת-קָרְבְּנֵיהֶם לַיהוָה בְּמִדְבַּר סִינָי</a:t>
            </a:r>
            <a:r>
              <a:rPr lang="he-IL" dirty="0" smtClean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722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019799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  <a:cs typeface="David" pitchFamily="34" charset="-79"/>
              </a:rPr>
              <a:t>Elyon – it is easy to think there are gods of nature.</a:t>
            </a:r>
          </a:p>
          <a:p>
            <a:pPr algn="l"/>
            <a:endParaRPr lang="en-US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algn="l"/>
            <a:r>
              <a:rPr lang="en-US" b="1" dirty="0" smtClean="0">
                <a:solidFill>
                  <a:schemeClr val="accent2"/>
                </a:solidFill>
                <a:cs typeface="David" pitchFamily="34" charset="-79"/>
              </a:rPr>
              <a:t>Avraham's chiddush </a:t>
            </a:r>
            <a:r>
              <a:rPr lang="en-US" b="1" dirty="0">
                <a:solidFill>
                  <a:schemeClr val="accent2"/>
                </a:solidFill>
                <a:cs typeface="David" pitchFamily="34" charset="-79"/>
              </a:rPr>
              <a:t>– what </a:t>
            </a:r>
            <a:r>
              <a:rPr lang="en-US" b="1" dirty="0" smtClean="0">
                <a:solidFill>
                  <a:schemeClr val="accent2"/>
                </a:solidFill>
                <a:cs typeface="David" pitchFamily="34" charset="-79"/>
              </a:rPr>
              <a:t>they </a:t>
            </a:r>
            <a:r>
              <a:rPr lang="en-US" b="1" dirty="0">
                <a:solidFill>
                  <a:schemeClr val="accent2"/>
                </a:solidFill>
                <a:cs typeface="David" pitchFamily="34" charset="-79"/>
              </a:rPr>
              <a:t>call Elyon is YHVH</a:t>
            </a:r>
            <a:r>
              <a:rPr lang="en-US" b="1" dirty="0" smtClean="0">
                <a:solidFill>
                  <a:schemeClr val="accent2"/>
                </a:solidFill>
                <a:cs typeface="David" pitchFamily="34" charset="-79"/>
              </a:rPr>
              <a:t>.</a:t>
            </a:r>
          </a:p>
          <a:p>
            <a:pPr algn="l"/>
            <a:endParaRPr lang="en-US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algn="l"/>
            <a:r>
              <a:rPr lang="en-US" b="1" dirty="0" smtClean="0">
                <a:solidFill>
                  <a:schemeClr val="accent1"/>
                </a:solidFill>
                <a:cs typeface="David" pitchFamily="34" charset="-79"/>
              </a:rPr>
              <a:t>What they call elohim, in the plural, are really Elokim, in the singular. </a:t>
            </a:r>
          </a:p>
          <a:p>
            <a:pPr algn="l"/>
            <a:endParaRPr lang="en-US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algn="l"/>
            <a:r>
              <a:rPr lang="en-US" b="1" dirty="0" smtClean="0">
                <a:solidFill>
                  <a:schemeClr val="accent2"/>
                </a:solidFill>
                <a:cs typeface="David" pitchFamily="34" charset="-79"/>
              </a:rPr>
              <a:t>Shabbat is to remember Brit Sinai. We stop creativity in order to reflect on Who gave me the creativity. </a:t>
            </a:r>
            <a:endParaRPr lang="en-US" dirty="0">
              <a:solidFill>
                <a:schemeClr val="accent2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335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פרק צא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8229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יֹשֵׁב בְּסֵתֶר עֶלְיוֹן בְּצֵל שַׁדַּי יִתְלוֹנָן.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אֹמַר לַיהוָה מַחְסִי וּמְצוּדָתִי אֱלֹהַי אֶבְטַח-בּוֹ.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u="sng" dirty="0" smtClean="0">
                <a:solidFill>
                  <a:schemeClr val="accent1"/>
                </a:solidFill>
                <a:cs typeface="David" pitchFamily="34" charset="-79"/>
              </a:rPr>
              <a:t>:</a:t>
            </a:r>
            <a:r>
              <a:rPr lang="en-GB" sz="2000" b="1" u="sng" dirty="0" smtClean="0">
                <a:solidFill>
                  <a:schemeClr val="accent1"/>
                </a:solidFill>
                <a:cs typeface="David" pitchFamily="34" charset="-79"/>
              </a:rPr>
              <a:t>Choir answers, “You’re right!”</a:t>
            </a:r>
            <a:endParaRPr lang="he-IL" sz="2000" b="1" u="sng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הוּא יַצִּילְךָ מִפַּח יָקוּשׁ מִדֶּבֶר הַוּוֹת.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בְּאֶבְרָתוֹ יָסֶךְ לָךְ וְתַחַת-כְּנָפָיו תֶּחְסֶה צִנָּה וְסֹחֵרָה אֲמִתּוֹ.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לֹא-תִירָא מִפַּחַד לָיְלָה מֵחֵץ יָעוּף יוֹמָם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מִדֶּבֶר בָּאֹפֶל יַהֲלֹךְ מִקֶּטֶב יָשׁוּד צָהֳרָיִם.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יִפֹּל מִצִּדְּךָ אֶלֶף וּרְבָבָה מִימִינֶךָ אֵלֶיךָ לֹא יִגָּשׁ.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רַק בְּעֵינֶיךָ תַבִּיט וְשִׁלֻּמַת רְשָׁעִים תִּרְאֶה.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כִּי-אַתָּה יְהוָה מַחְסִי עֶלְיוֹן שַׂמְתָּ מְעוֹנֶךָ.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לֹא-תְאֻנֶּה אֵלֶיךָ רָעָה וְנֶגַע לֹא-יִקְרַב בְּאָהֳלֶךָ.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כִּי מַלְאָכָיו יְצַוֶּה-לָּךְ לִשְׁמָרְךָ בְּכָל-דְּרָכֶיךָ.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עַל-כַּפַּיִם יִשָּׂאוּנְךָ פֶּן-תִּגֹּף בָּאֶבֶן רַגְלֶךָ.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עַל-שַׁחַל וָפֶתֶן תִּדְרֹךְ תִּרְמֹס כְּפִיר וְתַנִּין.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כִּי בִי חָשַׁק וַאֲפַלְּטֵהוּ אֲשַׂגְּבֵהוּ כִּי-יָדַע שְׁמִי.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יִקְרָאֵנִי וְאֶעֱנֵהוּ עִמּוֹ-אָנֹכִי בְצָרָה אֲחַלְּצֵהוּ וַאֲכַבְּדֵהוּ. </a:t>
            </a:r>
            <a:endParaRPr lang="he-IL" sz="20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אֹרֶךְ יָמִים אַשְׂבִּיעֵהוּ וְאַרְאֵהוּ בִּישׁוּעָתִי</a:t>
            </a:r>
            <a:r>
              <a:rPr lang="he-IL" sz="2000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762000"/>
            <a:ext cx="37338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74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Someone is sitting in the shade of G-d and has total trust in Him.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581400"/>
            <a:ext cx="3733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19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Your residence is high above but You can still protect us.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4495800"/>
            <a:ext cx="37338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53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will guard you wherever you may go.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400" y="5257800"/>
            <a:ext cx="37338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48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is the only time G-d speaks in Tehillim. He will save you because you know His Name.</a:t>
            </a:r>
          </a:p>
        </p:txBody>
      </p:sp>
    </p:spTree>
    <p:extLst>
      <p:ext uri="{BB962C8B-B14F-4D97-AF65-F5344CB8AC3E}">
        <p14:creationId xmlns:p14="http://schemas.microsoft.com/office/powerpoint/2010/main" val="83112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כח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715000" cy="48768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ב</a:t>
            </a:r>
            <a:r>
              <a:rPr lang="he-IL" dirty="0">
                <a:cs typeface="David" pitchFamily="34" charset="-79"/>
              </a:rPr>
              <a:t> וּבָאוּ עָלֶיךָ כָּל-הַבְּרָכוֹת הָאֵלֶּה וְהִשִּׂיגֻךָ כִּי תִשְׁמַע בְּקוֹל יְהוָה אֱלֹהֶיךָ.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בָּרוּךְ אַתָּה בָּעִיר וּבָרוּךְ אַתָּה בַּשָּׂדֶה.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בָּרוּךְ פְּרִי-בִטְנְךָ וּפְרִי אַדְמָתְךָ וּפְרִי בְהֶמְתֶּךָ שְׁגַר אֲלָפֶיךָ וְעַשְׁתְּרוֹת צֹאנֶךָ.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בָּרוּךְ טַנְאֲךָ וּמִשְׁאַרְתֶּךָ.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בָּרוּךְ אַתָּה בְּבֹאֶךָ וּבָרוּךְ אַתָּה בְּצֵאתֶךָ.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יִתֵּן יְהוָה אֶת-אֹיְבֶיךָ הַקָּמִים עָלֶיךָ נִגָּפִים לְפָנֶיךָ בְּדֶרֶךְ אֶחָד יֵצְאוּ אֵלֶיךָ וּבְשִׁבְעָה דְרָכִים יָנוּסוּ לְפָנֶיךָ.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יְצַו יְהוָה אִתְּךָ אֶת-הַבְּרָכָה בַּאֲסָמֶיךָ וּבְכֹל מִשְׁלַח יָדֶךָ וּבֵרַכְךָ בָּאָרֶץ אֲשֶׁר-יְהוָה אֱלֹהֶיךָ נֹתֵן לָךְ.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ט</a:t>
            </a:r>
            <a:r>
              <a:rPr lang="he-IL" dirty="0">
                <a:cs typeface="David" pitchFamily="34" charset="-79"/>
              </a:rPr>
              <a:t> יְקִימְךָ יְהוָה לוֹ לְעַם קָדוֹשׁ כַּאֲשֶׁר נִשְׁבַּע-לָךְ </a:t>
            </a: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כִּי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תִשְׁמֹר אֶת-מִצְו‍ֹת יְהוָה אֱלֹהֶיךָ וְהָלַכְתָּ בִּדְרָכָיו.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וְרָאוּ כָּל-עַמֵּי הָאָרֶץ כִּי שֵׁם יְהוָה נִקְרָא עָלֶיךָ וְיָרְאוּ מִמֶּךָּ.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4572000"/>
            <a:ext cx="32004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94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condition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5181600"/>
            <a:ext cx="3200400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9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Other nations will respect you when they see that G-d’s Name and reputation are associated with you.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2562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כח</a:t>
            </a:r>
            <a:br>
              <a:rPr lang="he-IL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things go well then there will be good things in the land, otherwise there will be exile.</a:t>
            </a:r>
            <a:endParaRPr lang="he-IL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וְהָיָה, אִם-שָׁמוֹעַ תִּשְׁמַע בְּקוֹל יְהוָה אֱלֹהֶיךָ, לִשְׁמֹר לַעֲשׂוֹת אֶת-כָּל-מִצְו‍ֹתָיו, אֲשֶׁר אָנֹכִי מְצַוְּךָ הַיּוֹם--וּנְתָנְךָ יְהוָה אֱלֹהֶיךָ, עֶלְיוֹן, עַל, כָּל-גּוֹיֵי הָאָרֶץ. </a:t>
            </a: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וּבָאוּ עָלֶיךָ כָּל-הַבְּרָכוֹת הָאֵלֶּה, וְהִשִּׂיגֻךָ: כִּי תִשְׁמַע, בְּקוֹל יְהוָה אֱלֹהֶיךָ.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בָּרוּךְ אַתָּה, בָּעִיר; וּבָרוּךְ אַתָּה, בַּשָּׂדֶה.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בָּרוּךְ פְּרִי-בִטְנְךָ וּפְרִי אַדְמָתְךָ, וּפְרִי בְהֶמְתֶּךָ--שְׁגַר אֲלָפֶיךָ, וְעַשְׁתְּרוֹת צֹאנֶךָ.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בָּרוּךְ טַנְאֲךָ, וּמִשְׁאַרְתֶּךָ.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בָּרוּךְ אַתָּה, בְּבֹאֶךָ; וּבָרוּךְ אַתָּה, בְּצֵאתֶךָ.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יִתֵּן יְהוָה אֶת-אֹיְבֶיךָ הַקָּמִים עָלֶיךָ, נִגָּפִים לְפָנֶיךָ: בְּדֶרֶךְ אֶחָד יֵצְאוּ אֵלֶיךָ, וּבְשִׁבְעָה דְרָכִים יָנוּסוּ לְפָנֶיךָ.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יְצַו יְהוָה אִתְּךָ, אֶת-הַבְּרָכָה, בַּאֲסָמֶיךָ, וּבְכֹל מִשְׁלַח יָדֶךָ; וּבֵרַכְךָ--בָּאָרֶץ, אֲשֶׁר-יְהוָה אֱלֹהֶיךָ נֹתֵן לָךְ.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יְקִימְךָ יְהוָה לוֹ לְעַם קָדוֹשׁ, כַּאֲשֶׁר נִשְׁבַּע-לָךְ: כִּי תִשְׁמֹר, אֶת-מִצְו‍ֹת יְהוָה אֱלֹהֶיךָ, וְהָלַכְתָּ, בִּדְרָכָיו.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וְרָאוּ כָּל-עַמֵּי הָאָרֶץ, כִּי שֵׁם יְהוָה נִקְרָא עָלֶיךָ; וְיָרְאוּ, מִמֶּךָּ.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וְהוֹתִרְךָ יְהוָה לְטוֹבָה, בִּפְרִי בִטְנְךָ וּבִפְרִי בְהֶמְתְּךָ וּבִפְרִי אַדְמָתֶךָ--עַל, הָאֲדָמָה, אֲשֶׁר נִשְׁבַּע יְהוָה לַאֲבֹתֶיךָ, לָתֶת לָךְ.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יִפְתַּח יְהוָה לְךָ אֶת-אוֹצָרוֹ הַטּוֹב אֶת-הַשָּׁמַיִם, לָתֵת מְטַר-אַרְצְךָ בְּעִתּוֹ, וּלְבָרֵךְ, אֵת כָּל-מַעֲשֵׂה יָדֶךָ; וְהִלְוִיתָ גּוֹיִם רַבִּים, וְאַתָּה לֹא תִלְוֶה.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וּנְתָנְךָ יְהוָה לְרֹאשׁ, וְלֹא לְזָנָב, וְהָיִיתָ רַק לְמַעְלָה, וְלֹא תִהְיֶה לְמָטָּה: כִּי-תִשְׁמַע אֶל-מִצְו‍ֹת יְהוָה אֱלֹהֶיךָ, אֲשֶׁר אָנֹכִי מְצַוְּךָ הַיּוֹם--לִשְׁמֹר וְלַעֲשׂוֹת.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וְלֹא תָסוּר, מִכָּל-הַדְּבָרִים אֲשֶׁר אָנֹכִי מְצַוֶּה אֶתְכֶם הַיּוֹם--יָמִין וּשְׂמֹאול: לָלֶכֶת, אַחֲרֵי אֱלֹהִים אֲחֵרִים--לְעָבְדָם. </a:t>
            </a:r>
            <a:endParaRPr lang="he-IL" sz="2000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3795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כט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אַתֶּם נִצָּבִים הַיּוֹם כֻּלְּכֶם, לִפְנֵי יְהוָה אֱלֹהֵיכֶם: רָאשֵׁיכֶם שִׁבְטֵיכֶם, זִקְנֵיכֶם וְשֹׁטְרֵיכֶם, כֹּל, אִישׁ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טַפְּכֶם נְשֵׁיכֶם--וְגֵרְךָ, אֲשֶׁר בְּקֶרֶב מַחֲנֶיךָ: מֵחֹטֵב עֵצֶיךָ, עַד שֹׁאֵב מֵימֶיךָ.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לְעָבְרְךָ, בִּבְרִית יְהוָה אֱלֹהֶיךָ--וּבְאָלָתוֹ: אֲשֶׁר יְהוָה אֱלֹהֶיךָ, כֹּרֵת עִמְּךָ הַיּוֹם.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לְמַעַן הָקִים-אֹתְךָ הַיּוֹם לוֹ לְעָם, וְהוּא יִהְיֶה-לְּךָ לֵאלֹהִים--כַּאֲשֶׁר, דִּבֶּר-לָךְ; וְכַאֲשֶׁר נִשְׁבַּע לַאֲבֹתֶיךָ, לְאַבְרָהָם לְיִצְחָק וּלְיַעֲקֹב.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וְלֹא אִתְּכֶם, לְבַדְּכֶם--אָנֹכִי, כֹּרֵת אֶת-הַבְּרִית הַזֹּאת, וְאֶת-הָאָלָה, הַזֹּאת.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כִּי אֶת-אֲשֶׁר יֶשְׁנוֹ פֹּה, עִמָּנוּ עֹמֵד הַיּוֹם, לִפְנֵי, יְהוָה אֱלֹהֵינוּ; וְאֵת אֲשֶׁר אֵינֶנּוּ פֹּה, עִמָּנוּ הַיּוֹם.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1600200" y="5334000"/>
            <a:ext cx="5715000" cy="1143000"/>
          </a:xfrm>
          <a:prstGeom prst="up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Brit is with everyone of all generations, not just the people who were there.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160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כט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כִּי-אַתֶּם יְדַעְתֶּם, אֵת אֲשֶׁר-יָשַׁבְנוּ בְּאֶרֶץ מִצְרָיִם, וְאֵת אֲשֶׁר-עָבַרְנוּ בְּקֶרֶב הַגּוֹיִם, אֲשֶׁר עֲבַרְתֶּם.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וַתִּרְאוּ, אֶת-שִׁקּוּצֵיהֶם, וְאֵת, גִּלֻּלֵיהֶם--עֵץ וָאֶבֶן, כֶּסֶף וְזָהָב אֲשֶׁר עִמָּהֶם.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פֶּן-יֵשׁ בָּכֶם אִישׁ אוֹ-אִשָּׁה אוֹ מִשְׁפָּחָה אוֹ-שֵׁבֶט, אֲשֶׁר לְבָבוֹ פֹנֶה הַיּוֹם מֵעִם יְהוָה אֱלֹהֵינוּ, לָלֶכֶת לַעֲבֹד, אֶת-אֱלֹהֵי הַגּוֹיִם הָהֵם: פֶּן-יֵשׁ בָּכֶם, שֹׁרֶשׁ פֹּרֶה רֹאשׁ--וְלַעֲנָה.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וְהָיָה בְּשָׁמְעוֹ אֶת-דִּבְרֵי הָאָלָה הַזֹּאת, וְהִתְבָּרֵךְ בִּלְבָבוֹ לֵאמֹר שָׁלוֹם יִהְיֶה-לִּי--כִּי בִּשְׁרִרוּת לִבִּי, אֵלֵךְ: לְמַעַן סְפוֹת הָרָוָה, אֶת-הַצְּמֵאָה. </a:t>
            </a:r>
            <a:endParaRPr lang="he-IL" dirty="0" smtClean="0">
              <a:cs typeface="David" pitchFamily="34" charset="-79"/>
            </a:endParaRPr>
          </a:p>
          <a:p>
            <a:pPr marL="0" indent="0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This is a warning for those who might think they have the right to reject the covenant.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6269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</a:t>
            </a:r>
            <a:br>
              <a:rPr lang="he-I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G-d Cannot Pull Out Either</a:t>
            </a:r>
            <a:endParaRPr lang="he-IL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 כִי-יָבֹאוּ עָלֶיךָ כָּל-הַדְּבָרִים הָאֵלֶּה, הַבְּרָכָה וְהַקְּלָלָה, אֲשֶׁר נָתַתִּי, לְפָנֶיךָ; וַהֲשֵׁבֹתָ, אֶל-לְבָבֶךָ, בְּכָל-הַגּוֹיִם, אֲשֶׁר הִדִּיחֲךָ יְהוָה אֱלֹהֶיךָ שָׁמָּה. </a:t>
            </a: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וְשַׁבְתָּ עַד-יְהוָה אֱלֹהֶיךָ, וְשָׁמַעְתָּ בְקֹלוֹ, כְּכֹל אֲשֶׁר-אָנֹכִי מְצַוְּךָ, הַיּוֹם: אַתָּה וּבָנֶיךָ, בְּכָל-לְבָבְךָ וּבְכָל-נַפְשֶׁךָ.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וְשָׁב יְהוָה אֱלֹהֶיךָ אֶת-שְׁבוּתְךָ, וְרִחֲמֶךָ; וְשָׁב, וְקִבֶּצְךָ מִכָּל-הָעַמִּים, אֲשֶׁר הֱפִיצְךָ יְהוָה אֱלֹהֶיךָ, שָׁמָּה.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אִם-יִהְיֶה נִדַּחֲךָ, בִּקְצֵה הַשָּׁמָיִם--מִשָּׁם, יְקַבֶּצְךָ יְהוָה אֱלֹהֶיךָ, וּמִשָּׁם, יִקָּחֶךָ.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וֶהֱבִיאֲךָ יְהוָה אֱלֹהֶיךָ, אֶל-הָאָרֶץ אֲשֶׁר-יָרְשׁוּ אֲבֹתֶיךָ--וִירִשְׁתָּהּ; וְהֵיטִבְךָ וְהִרְבְּךָ, מֵאֲבֹתֶיךָ.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וּמָל יְהוָה אֱלֹהֶיךָ אֶת-לְבָבְךָ, וְאֶת-לְבַב זַרְעֶךָ: לְאַהֲבָה אֶת-יְהוָה אֱלֹהֶיךָ, בְּכָל-לְבָבְךָ וּבְכָל-נַפְשְׁךָ--לְמַעַן חַיֶּיךָ.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וְנָתַן יְהוָה אֱלֹהֶיךָ, אֵת כָּל-הָאָלוֹת הָאֵלֶּה, עַל-אֹיְבֶיךָ וְעַל-שֹׂנְאֶיךָ, אֲשֶׁר רְדָפוּךָ.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וְאַתָּה תָשׁוּב, וְשָׁמַעְתָּ בְּקוֹל יְהוָה; וְעָשִׂיתָ, אֶת-כָּל-מִצְו‍ֹתָיו, אֲשֶׁר אָנֹכִי מְצַוְּךָ, הַיּוֹם.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וְהוֹתִירְךָ יְהוָה אֱלֹהֶיךָ בְּכֹל מַעֲשֵׂה יָדֶךָ, בִּפְרִי בִטְנְךָ וּבִפְרִי בְהֶמְתְּךָ וּבִפְרִי אַדְמָתְךָ--לְטֹבָה: כִּי יָשׁוּב יְהוָה, לָשׂוּשׂ עָלֶיךָ לְטוֹב, כַּאֲשֶׁר-שָׂשׂ, עַל-אֲבֹתֶיךָ.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כִּי תִשְׁמַע, בְּקוֹל יְהוָה אֱלֹהֶיךָ, לִשְׁמֹר מִצְו‍ֹתָיו וְחֻקֹּתָיו, הַכְּתוּבָה בְּסֵפֶר הַתּוֹרָה הַזֶּה: כִּי תָשׁוּב אֶל-יְהוָה אֱלֹהֶיךָ, בְּכָל-לְבָבְךָ וּבְכָל-נַפְשֶׁךָ.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547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GB" sz="2000" b="1" u="sng" dirty="0" smtClean="0">
                <a:solidFill>
                  <a:schemeClr val="accent1"/>
                </a:solidFill>
                <a:cs typeface="David" pitchFamily="34" charset="-79"/>
              </a:rPr>
              <a:t>It is not too hard for you to keep all the laws:</a:t>
            </a:r>
            <a:endParaRPr lang="he-IL" sz="2000" b="1" u="sng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הַמִּצְוָה הַזֹּאת, אֲשֶׁר אָנֹכִי מְצַוְּךָ הַיּוֹם--לֹא-נִפְלֵאת הִוא מִמְּךָ, וְלֹא רְחֹקָה הִוא.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לֹא בַשָּׁמַיִם, הִוא: לֵאמֹר, מִי יַעֲלֶה-לָּנוּ הַשָּׁמַיְמָה וְיִקָּחֶהָ לָּנוּ, וְיַשְׁמִעֵנוּ אֹתָהּ, וְנַעֲשֶׂנָּה.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וְלֹא-מֵעֵבֶר לַיָּם, הִוא: לֵאמֹר, מִי יַעֲבָר-לָנוּ אֶל-עֵבֶר הַיָּם וְיִקָּחֶהָ לָּנוּ, וְיַשְׁמִעֵנוּ אֹתָהּ, וְנַעֲשֶׂנָּה.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כִּי-קָרוֹב אֵלֶיךָ הַדָּבָר, מְאֹד: בְּפִיךָ וּבִלְבָבְךָ, לַעֲשֹׂתוֹ. </a:t>
            </a:r>
            <a:endParaRPr lang="en-US" sz="20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b="1" u="sng" dirty="0" smtClean="0">
                <a:solidFill>
                  <a:schemeClr val="accent1"/>
                </a:solidFill>
                <a:cs typeface="David" pitchFamily="34" charset="-79"/>
              </a:rPr>
              <a:t>Israel is the new Gan Eden. We can only stay if we keep the mitzvot:</a:t>
            </a:r>
            <a:endParaRPr lang="he-IL" sz="2000" b="1" u="sng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רְאֵה נָתַתִּי לְפָנֶיךָ הַיּוֹם, אֶת-הַחַיִּים וְאֶת-הַטּוֹב, וְאֶת-הַמָּוֶת, וְאֶת-הָרָע. </a:t>
            </a: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אֲשֶׁר אָנֹכִי מְצַוְּךָ, הַיּוֹם, לְאַהֲבָה אֶת-יְהוָה אֱלֹהֶיךָ לָלֶכֶת בִּדְרָכָיו, וְלִשְׁמֹר מִצְו‍ֹתָיו וְחֻקֹּתָיו וּמִשְׁפָּטָיו; וְחָיִיתָ וְרָבִיתָ--וּבֵרַכְךָ יְהוָה אֱלֹהֶיךָ, בָּאָרֶץ אֲשֶׁר-אַתָּה בָא-שָׁמָּה לְרִשְׁתָּהּ. </a:t>
            </a: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וְאִם-יִפְנֶה לְבָבְךָ, וְלֹא תִשְׁמָע; וְנִדַּחְתָּ, וְהִשְׁתַּחֲוִיתָ לֵאלֹהִים אֲחֵרִים--וַעֲבַדְתָּם. </a:t>
            </a: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הִגַּדְתִּי לָכֶם הַיּוֹם, כִּי אָבֹד תֹּאבֵדוּן: לֹא-תַאֲרִיכֻן יָמִים, עַל-הָאֲדָמָה, אֲשֶׁר אַתָּה עֹבֵר אֶת-הַיַּרְדֵּן, לָבוֹא שָׁמָּה לְרִשְׁתָּהּ. </a:t>
            </a:r>
            <a:r>
              <a:rPr lang="he-IL" sz="2000" b="1" dirty="0">
                <a:cs typeface="David" pitchFamily="34" charset="-79"/>
              </a:rPr>
              <a:t>יט</a:t>
            </a:r>
            <a:r>
              <a:rPr lang="he-IL" sz="2000" dirty="0">
                <a:cs typeface="David" pitchFamily="34" charset="-79"/>
              </a:rPr>
              <a:t> הַעִדֹתִי בָכֶם הַיּוֹם, אֶת-הַשָּׁמַיִם וְאֶת-הָאָרֶץ--הַחַיִּים וְהַמָּוֶת נָתַתִּי לְפָנֶיךָ, הַבְּרָכָה וְהַקְּלָלָה; וּבָחַרְתָּ, בַּחַיִּים--לְמַעַן תִּחְיֶה, אַתָּה וְזַרְעֶךָ. </a:t>
            </a:r>
            <a:r>
              <a:rPr lang="he-IL" sz="2000" b="1" dirty="0">
                <a:cs typeface="David" pitchFamily="34" charset="-79"/>
              </a:rPr>
              <a:t>כ</a:t>
            </a:r>
            <a:r>
              <a:rPr lang="he-IL" sz="2000" dirty="0">
                <a:cs typeface="David" pitchFamily="34" charset="-79"/>
              </a:rPr>
              <a:t> לְאַהֲבָה אֶת-יְהוָה אֱלֹהֶיךָ, לִשְׁמֹעַ בְּקֹלוֹ וּלְדָבְקָה-בוֹ: כִּי הוּא חַיֶּיךָ, וְאֹרֶךְ יָמֶיךָ--לָשֶׁבֶת עַל-הָאֲדָמָה אֲשֶׁר נִשְׁבַּע יְהוָה לַאֲבֹתֶיךָ לְאַבְרָהָם לְיִצְחָק וּלְיַעֲקֹב, לָתֵת לָהֶם.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363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לא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וַיֵּלֶךְ מֹשֶׁה וַיְדַבֵּר אֶת-הַדְּבָרִים הָאֵלֶּה אֶל-כָּל-יִשְׂרָאֵל.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אֲלֵהֶם בֶּן-מֵאָה וְעֶשְׂרִים שָׁנָה אָנֹכִי הַיּוֹם לֹא-אוּכַל עוֹד לָצֵאת וְלָבוֹא וַיהוָה אָמַר אֵלַי לֹא תַעֲבֹר אֶת-הַיַּרְדֵּן הַזֶּה.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יְהוָה אֱלֹהֶיךָ הוּא עֹבֵר לְפָנֶיךָ הוּא-יַשְׁמִיד אֶת-הַגּוֹיִם הָאֵלֶּה מִלְּפָנֶיךָ וִירִשְׁתָּם יְהוֹשֻׁעַ הוּא עֹבֵר לְפָנֶיךָ כַּאֲשֶׁר דִּבֶּר יְהוָה.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וְעָשָׂה יְהוָה לָהֶם כַּאֲשֶׁר עָשָׂה לְסִיחוֹן וּלְעוֹג מַלְכֵי הָאֱמֹרִי וּלְאַרְצָם אֲשֶׁר הִשְׁמִיד אֹתָם.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וּנְתָנָם יְהוָה לִפְנֵיכֶם וַעֲשִׂיתֶם לָהֶם כְּכָל-הַמִּצְוָה אֲשֶׁר צִוִּיתִי אֶתְכֶם.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חִזְקוּ וְאִמְצוּ אַל-תִּירְאוּ וְאַל-תַּעַרְצוּ מִפְּנֵיהֶם כִּי יְהוָה אֱלֹהֶיךָ הוּא הַהֹלֵךְ עִמָּךְ לֹא יַרְפְּךָ וְלֹא יַעַזְבֶךָּ. </a:t>
            </a: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וַיִּקְרָא מֹשֶׁה לִיהוֹשֻׁעַ וַיֹּאמֶר אֵלָיו לְעֵינֵי כָל-יִשְׂרָאֵל חֲזַק וֶאֱמָץ כִּי אַתָּה תָּבוֹא אֶת-הָעָם הַזֶּה אֶל-הָאָרֶץ אֲשֶׁר נִשְׁבַּע יְהוָה לַאֲבֹתָם לָתֵת לָהֶם וְאַתָּה תַּנְחִילֶנָּה אוֹתָם.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וַיהוָה הוּא הַהֹלֵךְ לְפָנֶיךָ הוּא יִהְיֶה עִמָּךְ לֹא יַרְפְּךָ וְלֹא יַעַזְבֶךָּ לֹא תִירָא וְלֹא תֵחָת.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וַיִּכְתֹּב מֹשֶׁה אֶת-הַתּוֹרָה הַזֹּאת וַיִּתְּנָהּ אֶל-הַכֹּהֲנִים בְּנֵי לֵוִי הַנֹּשְׂאִים אֶת-אֲרוֹן בְּרִית יְהוָה וְאֶל-כָּל-זִקְנֵי יִשְׂרָאֵל.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וַיְצַו מֹשֶׁה אוֹתָם לֵאמֹר מִקֵּץ שֶׁבַע שָׁנִים בְּמֹעֵד שְׁנַת הַשְּׁמִטָּה בְּחַג הַסֻּכּוֹת.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בְּבוֹא כָל-יִשְׂרָאֵל לֵרָאוֹת אֶת-פְּנֵי יְהוָה אֱלֹהֶיךָ בַּמָּקוֹם אֲשֶׁר יִבְחָר תִּקְרָא אֶת-הַתּוֹרָה הַזֹּאת נֶגֶד כָּל-יִשְׂרָאֵל בְּאָזְנֵיהֶם.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הַקְהֵל אֶת-הָעָם הָאֲנָשִׁים וְהַנָּשִׁים וְהַטַּף וְגֵרְךָ אֲשֶׁר בִּשְׁעָרֶיךָ לְמַעַן יִשְׁמְעוּ וּלְמַעַן יִלְמְדוּ וְיָרְאוּ אֶת-יְהוָה אֱלֹהֵיכֶם וְשָׁמְרוּ לַעֲשׂוֹת אֶת-כָּל-דִּבְרֵי הַתּוֹרָה הַזֹּאת.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וּבְנֵיהֶם אֲשֶׁר לֹא-יָדְעוּ יִשְׁמְעוּ וְלָמְדוּ לְיִרְאָה אֶת-יְהוָה אֱלֹהֵיכֶם כָּל-הַיָּמִים אֲשֶׁר אַתֶּם חַיִּים עַל-הָאֲדָמָה אֲשֶׁר אַתֶּם עֹבְרִים אֶת-הַיַּרְדֵּן שָׁמָּה לְרִשְׁתָּהּ.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609600"/>
            <a:ext cx="3352800" cy="1313645"/>
          </a:xfrm>
          <a:prstGeom prst="rightArrowCallout">
            <a:avLst>
              <a:gd name="adj1" fmla="val 25000"/>
              <a:gd name="adj2" fmla="val 25000"/>
              <a:gd name="adj3" fmla="val 17484"/>
              <a:gd name="adj4" fmla="val 8972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‘Vezot habracha’ should be inserted here. Moshe goes round to each shevet to say goodbye.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98286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לא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Ensuring Continuity</a:t>
            </a:r>
            <a:endParaRPr lang="he-IL" sz="49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1800" b="1" dirty="0" smtClean="0">
                <a:cs typeface="David" pitchFamily="34" charset="-79"/>
              </a:rPr>
              <a:t>יד</a:t>
            </a:r>
            <a:r>
              <a:rPr lang="he-IL" sz="1800" dirty="0" smtClean="0">
                <a:cs typeface="David" pitchFamily="34" charset="-79"/>
              </a:rPr>
              <a:t> </a:t>
            </a:r>
            <a:r>
              <a:rPr lang="he-IL" sz="1800" dirty="0">
                <a:cs typeface="David" pitchFamily="34" charset="-79"/>
              </a:rPr>
              <a:t>וַיֹּאמֶר יְהוָה אֶל-מֹשֶׁה הֵן קָרְבוּ יָמֶיךָ לָמוּת קְרָא אֶת-יְהוֹשֻׁעַ וְהִתְיַצְּבוּ בְּאֹהֶל מוֹעֵד וַאֲצַוֶּנּוּ וַיֵּלֶךְ מֹשֶׁה וִיהוֹשֻׁעַ וַיִּתְיַצְּבוּ בְּאֹהֶל מוֹעֵד. </a:t>
            </a:r>
            <a:r>
              <a:rPr lang="he-IL" sz="1800" b="1" dirty="0">
                <a:cs typeface="David" pitchFamily="34" charset="-79"/>
              </a:rPr>
              <a:t>טו</a:t>
            </a:r>
            <a:r>
              <a:rPr lang="he-IL" sz="1800" dirty="0">
                <a:cs typeface="David" pitchFamily="34" charset="-79"/>
              </a:rPr>
              <a:t> וַיֵּרָא יְהוָה בָּאֹהֶל בְּעַמּוּד עָנָן וַיַּעֲמֹד עַמּוּד הֶעָנָן עַל-פֶּתַח הָאֹהֶל. </a:t>
            </a:r>
            <a:r>
              <a:rPr lang="he-IL" sz="1800" b="1" dirty="0">
                <a:cs typeface="David" pitchFamily="34" charset="-79"/>
              </a:rPr>
              <a:t>טז</a:t>
            </a:r>
            <a:r>
              <a:rPr lang="he-IL" sz="1800" dirty="0">
                <a:cs typeface="David" pitchFamily="34" charset="-79"/>
              </a:rPr>
              <a:t> וַיֹּאמֶר יְהוָה אֶל-מֹשֶׁה הִנְּךָ שֹׁכֵב עִם-אֲבֹתֶיךָ וְקָם הָעָם הַזֶּה וְזָנָה אַחֲרֵי אֱלֹהֵי נֵכַר-הָאָרֶץ אֲשֶׁר הוּא בָא-שָׁמָּה בְּקִרְבּוֹ וַעֲזָבַנִי וְהֵפֵר אֶת-בְּרִיתִי אֲשֶׁר כָּרַתִּי אִתּוֹ. </a:t>
            </a:r>
            <a:r>
              <a:rPr lang="he-IL" sz="1800" b="1" dirty="0">
                <a:cs typeface="David" pitchFamily="34" charset="-79"/>
              </a:rPr>
              <a:t>יז</a:t>
            </a:r>
            <a:r>
              <a:rPr lang="he-IL" sz="1800" dirty="0">
                <a:cs typeface="David" pitchFamily="34" charset="-79"/>
              </a:rPr>
              <a:t> וְחָרָה אַפִּי בוֹ בַיּוֹם-הַהוּא וַעֲזַבְתִּים וְהִסְתַּרְתִּי פָנַי מֵהֶם וְהָיָה לֶאֱכֹל וּמְצָאֻהוּ רָעוֹת רַבּוֹת וְצָרוֹת וְאָמַר בַּיּוֹם הַהוּא הֲלֹא עַל כִּי-אֵין אֱלֹהַי בְּקִרְבִּי מְצָאוּנִי הָרָעוֹת הָאֵלֶּה. </a:t>
            </a:r>
            <a:r>
              <a:rPr lang="he-IL" sz="1800" b="1" dirty="0">
                <a:cs typeface="David" pitchFamily="34" charset="-79"/>
              </a:rPr>
              <a:t>יח</a:t>
            </a:r>
            <a:r>
              <a:rPr lang="he-IL" sz="1800" dirty="0">
                <a:cs typeface="David" pitchFamily="34" charset="-79"/>
              </a:rPr>
              <a:t> וְאָנֹכִי הַסְתֵּר אַסְתִּיר פָּנַי בַּיּוֹם הַהוּא עַל כָּל-הָרָעָה אֲשֶׁר עָשָׂה כִּי פָנָה אֶל-אֱלֹהִים אֲחֵרִים. </a:t>
            </a:r>
            <a:r>
              <a:rPr lang="he-IL" sz="1800" b="1" dirty="0">
                <a:cs typeface="David" pitchFamily="34" charset="-79"/>
              </a:rPr>
              <a:t>יט</a:t>
            </a:r>
            <a:r>
              <a:rPr lang="he-IL" sz="1800" dirty="0">
                <a:cs typeface="David" pitchFamily="34" charset="-79"/>
              </a:rPr>
              <a:t> וְעַתָּה כִּתְבוּ לָכֶם אֶת-הַשִּׁירָה הַזֹּאת וְלַמְּדָהּ אֶת-בְּנֵי-יִשְׂרָאֵל שִׂימָהּ בְּפִיהֶם לְמַעַן תִּהְיֶה-לִּי הַשִּׁירָה הַזֹּאת לְעֵד בִּבְנֵי יִשְׂרָאֵל. </a:t>
            </a:r>
            <a:r>
              <a:rPr lang="he-IL" sz="1800" b="1" dirty="0">
                <a:cs typeface="David" pitchFamily="34" charset="-79"/>
              </a:rPr>
              <a:t>כ</a:t>
            </a:r>
            <a:r>
              <a:rPr lang="he-IL" sz="1800" dirty="0">
                <a:cs typeface="David" pitchFamily="34" charset="-79"/>
              </a:rPr>
              <a:t> כִּי-אֲבִיאֶנּוּ אֶל-הָאֲדָמָה אֲשֶׁר-נִשְׁבַּעְתִּי לַאֲבֹתָיו זָבַת חָלָב וּדְבַשׁ וְאָכַל וְשָׂבַע וְדָשֵׁן וּפָנָה אֶל-אֱלֹהִים אֲחֵרִים וַעֲבָדוּם וְנִאֲצוּנִי וְהֵפֵר אֶת-בְּרִיתִי. </a:t>
            </a:r>
            <a:r>
              <a:rPr lang="he-IL" sz="1800" b="1" dirty="0">
                <a:cs typeface="David" pitchFamily="34" charset="-79"/>
              </a:rPr>
              <a:t>כא</a:t>
            </a:r>
            <a:r>
              <a:rPr lang="he-IL" sz="1800" dirty="0">
                <a:cs typeface="David" pitchFamily="34" charset="-79"/>
              </a:rPr>
              <a:t> וְהָיָה כִּי-תִמְצֶאןָ אֹתוֹ רָעוֹת רַבּוֹת וְצָרוֹת וְעָנְתָה הַשִּׁירָה הַזֹּאת לְפָנָיו לְעֵד כִּי לֹא תִשָּׁכַח מִפִּי זַרְעוֹ כִּי יָדַעְתִּי אֶת-יִצְרוֹ אֲשֶׁר הוּא עֹשֶׂה הַיּוֹם בְּטֶרֶם אֲבִיאֶנּוּ אֶל-הָאָרֶץ אֲשֶׁר נִשְׁבַּעְתִּי. </a:t>
            </a:r>
            <a:r>
              <a:rPr lang="he-IL" sz="1800" b="1" dirty="0">
                <a:cs typeface="David" pitchFamily="34" charset="-79"/>
              </a:rPr>
              <a:t>כב</a:t>
            </a:r>
            <a:r>
              <a:rPr lang="he-IL" sz="1800" dirty="0">
                <a:cs typeface="David" pitchFamily="34" charset="-79"/>
              </a:rPr>
              <a:t> וַיִּכְתֹּב מֹשֶׁה אֶת-הַשִּׁירָה הַזֹּאת בַּיּוֹם הַהוּא וַיְלַמְּדָהּ אֶת-בְּנֵי יִשְׂרָאֵל. </a:t>
            </a:r>
            <a:r>
              <a:rPr lang="he-IL" sz="1800" b="1" dirty="0">
                <a:cs typeface="David" pitchFamily="34" charset="-79"/>
              </a:rPr>
              <a:t>כג</a:t>
            </a:r>
            <a:r>
              <a:rPr lang="he-IL" sz="1800" dirty="0">
                <a:cs typeface="David" pitchFamily="34" charset="-79"/>
              </a:rPr>
              <a:t> וַיְצַו אֶת-יְהוֹשֻׁעַ בִּן-נוּן וַיֹּאמֶר חֲזַק וֶאֱמָץ כִּי אַתָּה תָּבִיא אֶת-בְּנֵי יִשְׂרָאֵל אֶל-הָאָרֶץ אֲשֶׁר-נִשְׁבַּעְתִּי לָהֶם וְאָנֹכִי אֶהְיֶה עִמָּךְ. </a:t>
            </a:r>
            <a:r>
              <a:rPr lang="he-IL" sz="1800" b="1" dirty="0">
                <a:cs typeface="David" pitchFamily="34" charset="-79"/>
              </a:rPr>
              <a:t>כד</a:t>
            </a:r>
            <a:r>
              <a:rPr lang="he-IL" sz="1800" dirty="0">
                <a:cs typeface="David" pitchFamily="34" charset="-79"/>
              </a:rPr>
              <a:t> וַיְהִי כְּכַלּוֹת מֹשֶׁה לִכְתֹּב אֶת-דִּבְרֵי הַתּוֹרָה-הַזֹּאת עַל-סֵפֶר עַד תֻּמָּם. </a:t>
            </a:r>
            <a:r>
              <a:rPr lang="he-IL" sz="1800" b="1" dirty="0">
                <a:cs typeface="David" pitchFamily="34" charset="-79"/>
              </a:rPr>
              <a:t>כה</a:t>
            </a:r>
            <a:r>
              <a:rPr lang="he-IL" sz="1800" dirty="0">
                <a:cs typeface="David" pitchFamily="34" charset="-79"/>
              </a:rPr>
              <a:t> וַיְצַו מֹשֶׁה אֶת-הַלְוִיִּם נֹשְׂאֵי אֲרוֹן בְּרִית-יְהוָה לֵאמֹר. </a:t>
            </a:r>
            <a:r>
              <a:rPr lang="he-IL" sz="1800" b="1" dirty="0">
                <a:cs typeface="David" pitchFamily="34" charset="-79"/>
              </a:rPr>
              <a:t>כו</a:t>
            </a:r>
            <a:r>
              <a:rPr lang="he-IL" sz="1800" dirty="0">
                <a:cs typeface="David" pitchFamily="34" charset="-79"/>
              </a:rPr>
              <a:t> לָקֹחַ אֵת סֵפֶר הַתּוֹרָה הַזֶּה וְשַׂמְתֶּם אֹתוֹ מִצַּד אֲרוֹן בְּרִית-יְהוָה אֱלֹהֵיכֶם וְהָיָה-שָׁם בְּךָ לְעֵד. </a:t>
            </a:r>
            <a:r>
              <a:rPr lang="he-IL" sz="1800" b="1" dirty="0">
                <a:cs typeface="David" pitchFamily="34" charset="-79"/>
              </a:rPr>
              <a:t>כז</a:t>
            </a:r>
            <a:r>
              <a:rPr lang="he-IL" sz="1800" dirty="0">
                <a:cs typeface="David" pitchFamily="34" charset="-79"/>
              </a:rPr>
              <a:t> כִּי אָנֹכִי יָדַעְתִּי אֶת-מֶרְיְךָ וְאֶת-עָרְפְּךָ הַקָּשֶׁה הֵן בְּעוֹדֶנִּי חַי עִמָּכֶם הַיּוֹם מַמְרִים הֱיִתֶם עִם-יְהוָה וְאַף כִּי-אַחֲרֵי מוֹתִי. </a:t>
            </a:r>
            <a:r>
              <a:rPr lang="he-IL" sz="1800" b="1" dirty="0">
                <a:cs typeface="David" pitchFamily="34" charset="-79"/>
              </a:rPr>
              <a:t>כח</a:t>
            </a:r>
            <a:r>
              <a:rPr lang="he-IL" sz="1800" dirty="0">
                <a:cs typeface="David" pitchFamily="34" charset="-79"/>
              </a:rPr>
              <a:t> הַקְהִילוּ אֵלַי אֶת-כָּל-זִקְנֵי שִׁבְטֵיכֶם וְשֹׁטְרֵיכֶם וַאֲדַבְּרָה בְאָזְנֵיהֶם אֵת הַדְּבָרִים הָאֵלֶּה וְאָעִידָה בָּם אֶת-הַשָּׁמַיִם וְאֶת-הָאָרֶץ. </a:t>
            </a:r>
            <a:r>
              <a:rPr lang="he-IL" sz="1800" b="1" dirty="0">
                <a:cs typeface="David" pitchFamily="34" charset="-79"/>
              </a:rPr>
              <a:t>כט</a:t>
            </a:r>
            <a:r>
              <a:rPr lang="he-IL" sz="1800" dirty="0">
                <a:cs typeface="David" pitchFamily="34" charset="-79"/>
              </a:rPr>
              <a:t> כִּי יָדַעְתִּי אַחֲרֵי מוֹתִי כִּי-הַשְׁחֵת תַּשְׁחִתוּן וְסַרְתֶּם מִן-הַדֶּרֶךְ אֲשֶׁר צִוִּיתִי אֶתְכֶם וְקָרָאת אֶתְכֶם הָרָעָה בְּאַחֲרִית הַיָּמִים כִּי-תַעֲשׂוּ אֶת-הָרַע בְּעֵינֵי יְהוָה לְהַכְעִיסוֹ בְּמַעֲשֵׂה יְדֵיכֶם. </a:t>
            </a:r>
            <a:r>
              <a:rPr lang="he-IL" sz="1800" b="1" dirty="0">
                <a:cs typeface="David" pitchFamily="34" charset="-79"/>
              </a:rPr>
              <a:t>ל</a:t>
            </a:r>
            <a:r>
              <a:rPr lang="he-IL" sz="1800" dirty="0">
                <a:cs typeface="David" pitchFamily="34" charset="-79"/>
              </a:rPr>
              <a:t> וַיְדַבֵּר מֹשֶׁה בְּאָזְנֵי כָּל-קְהַל יִשְׂרָאֵל אֶת-דִּבְרֵי הַשִּׁירָה הַזֹּאת עַד תֻּמָּם. </a:t>
            </a:r>
            <a:endParaRPr lang="en-US" sz="18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18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113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פירוש החזקוני על שמות לד:לב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81" y="1066800"/>
            <a:ext cx="5723838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0935" y="4114800"/>
            <a:ext cx="89916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5"/>
                </a:solidFill>
              </a:rPr>
              <a:t>All </a:t>
            </a:r>
            <a:r>
              <a:rPr lang="en-GB" sz="2000" b="1" dirty="0">
                <a:solidFill>
                  <a:schemeClr val="accent5"/>
                </a:solidFill>
              </a:rPr>
              <a:t>the laws </a:t>
            </a:r>
            <a:r>
              <a:rPr lang="en-GB" sz="2000" b="1" dirty="0" smtClean="0">
                <a:solidFill>
                  <a:schemeClr val="accent5"/>
                </a:solidFill>
              </a:rPr>
              <a:t>were </a:t>
            </a:r>
            <a:r>
              <a:rPr lang="en-GB" sz="2000" b="1" dirty="0">
                <a:solidFill>
                  <a:schemeClr val="accent5"/>
                </a:solidFill>
              </a:rPr>
              <a:t>given between Rosh Chodesh </a:t>
            </a:r>
            <a:r>
              <a:rPr lang="en-GB" sz="2000" b="1" dirty="0" smtClean="0">
                <a:solidFill>
                  <a:schemeClr val="accent5"/>
                </a:solidFill>
              </a:rPr>
              <a:t>Nissan in Egypt until leaving Har Sinai on 20</a:t>
            </a:r>
            <a:r>
              <a:rPr lang="en-GB" sz="2000" b="1" baseline="30000" dirty="0" smtClean="0">
                <a:solidFill>
                  <a:schemeClr val="accent5"/>
                </a:solidFill>
              </a:rPr>
              <a:t>th</a:t>
            </a:r>
            <a:r>
              <a:rPr lang="en-GB" sz="2000" b="1" dirty="0" smtClean="0">
                <a:solidFill>
                  <a:schemeClr val="accent5"/>
                </a:solidFill>
              </a:rPr>
              <a:t> Iyar.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4"/>
                </a:solidFill>
              </a:rPr>
              <a:t>Moshe had his own notebook to write down the laws as G-d taught them to him. He had a library full of megillot.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5"/>
                </a:solidFill>
              </a:rPr>
              <a:t>When it came time for Moshe to die, G-d told him to put the megillot into book form.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4"/>
                </a:solidFill>
              </a:rPr>
              <a:t>Moshe organised them according to parashiyot based on juxtaposition.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5"/>
                </a:solidFill>
              </a:rPr>
              <a:t>We have to learn from the juxtapositions.</a:t>
            </a:r>
            <a:endParaRPr lang="en-US" sz="2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4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לב – האזינו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 Yourself, Not G-d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722437"/>
            <a:ext cx="5257800" cy="46783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הַאֲזִינוּ הַשָּׁמַיִם וַאֲדַבֵּרָה וְתִשְׁמַע הָאָרֶץ אִמְרֵי-פִי. 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יַעֲרֹף כַּמָּטָר לִקְחִי תִּזַּל כַּטַּל אִמְרָתִי </a:t>
            </a:r>
            <a:r>
              <a:rPr lang="he-IL" sz="2000" dirty="0" smtClean="0">
                <a:cs typeface="David" pitchFamily="34" charset="-79"/>
              </a:rPr>
              <a:t>כִּשְׂעִירִם </a:t>
            </a:r>
            <a:r>
              <a:rPr lang="he-IL" sz="2000" dirty="0">
                <a:cs typeface="David" pitchFamily="34" charset="-79"/>
              </a:rPr>
              <a:t>עֲלֵי-דֶשֶׁא  וְכִרְבִיבִים עֲלֵי-עֵשֶׂב.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כִּי שֵׁם יְהוָה אֶקְרָא הָבוּ גֹדֶל לֵאלֹהֵינוּ.</a:t>
            </a: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הַצּוּר תָּמִים פָּעֳלוֹ  כִּי כָל-דְּרָכָיו </a:t>
            </a:r>
            <a:r>
              <a:rPr lang="he-IL" sz="2000" dirty="0" smtClean="0">
                <a:cs typeface="David" pitchFamily="34" charset="-79"/>
              </a:rPr>
              <a:t>מִשְׁפָּט אֵל </a:t>
            </a:r>
            <a:r>
              <a:rPr lang="he-IL" sz="2000" dirty="0">
                <a:cs typeface="David" pitchFamily="34" charset="-79"/>
              </a:rPr>
              <a:t>אֱמוּנָה וְאֵין עָוֶל  צַדִּיק וְיָשָׁר הוּא. 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שִׁחֵת לוֹ לֹא בָּנָיו מוּמָם  דּוֹר עִקֵּשׁ וּפְתַלְתֹּל.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 לְיְהוָה תִּגְמְלוּ-זֹאת  עַם נָבָל וְלֹא חָכָם </a:t>
            </a:r>
            <a:r>
              <a:rPr lang="he-IL" sz="2000" dirty="0" smtClean="0">
                <a:cs typeface="David" pitchFamily="34" charset="-79"/>
              </a:rPr>
              <a:t>הֲלוֹא-הוּא </a:t>
            </a:r>
            <a:r>
              <a:rPr lang="he-IL" sz="2000" dirty="0">
                <a:cs typeface="David" pitchFamily="34" charset="-79"/>
              </a:rPr>
              <a:t>אָבִיךָ קָּנֶךָ  הוּא עָשְׂךָ וַיְכֹנְנֶךָ. 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3276600"/>
            <a:ext cx="3810000" cy="762000"/>
          </a:xfrm>
          <a:prstGeom prst="rightArrowCallout">
            <a:avLst>
              <a:gd name="adj1" fmla="val 25000"/>
              <a:gd name="adj2" fmla="val 25000"/>
              <a:gd name="adj3" fmla="val 11479"/>
              <a:gd name="adj4" fmla="val 9332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Whenever I say G-d’s Name, give greatness to G-d.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472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לב – האזינו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 Yourself, Not G-d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5257800" cy="46783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זְכֹר יְמוֹת עוֹלָם בִּינוּ שְׁנוֹת דֹּר-וָדֹר  שְׁאַל אָבִיךָ וְיַגֵּדְךָ זְקֵנֶיךָ וְיֹאמְרוּ לָךְ. 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בְּהַנְחֵל עֶלְיוֹן גּוֹיִם בְּהַפְרִידוֹ בְּנֵי אָדָם </a:t>
            </a: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יַצֵּב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גְּבֻלֹת עַמִּים לְמִסְפַּר בְּנֵי יִשְׂרָאֵל. </a:t>
            </a: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כִּי חֵלֶק יְהוָה עַמּוֹ יַעֲקֹב חֶבֶל נַחֲלָתוֹ. </a:t>
            </a: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יִמְצָאֵהוּ בְּאֶרֶץ מִדְבָּר וּבְתֹהוּ יְלֵל יְשִׁמֹן </a:t>
            </a:r>
            <a:r>
              <a:rPr lang="he-IL" sz="2000" dirty="0" smtClean="0">
                <a:cs typeface="David" pitchFamily="34" charset="-79"/>
              </a:rPr>
              <a:t>יְסֹבְבֶנְהוּ </a:t>
            </a:r>
            <a:r>
              <a:rPr lang="he-IL" sz="2000" dirty="0">
                <a:cs typeface="David" pitchFamily="34" charset="-79"/>
              </a:rPr>
              <a:t>יְבוֹנְנֵהוּ  יִצְּרֶנְהוּ כְּאִישׁוֹן עֵינוֹ. 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כְּנֶשֶׁר יָעִיר קִנּוֹ עַל-גּוֹזָלָיו יְרַחֵף  יִפְרֹשׂ כְּנָפָיו יִקָּחֵהוּ יִשָּׂאֵהוּ עַל-אֶבְרָתוֹ.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76200" y="2438400"/>
            <a:ext cx="3810000" cy="762000"/>
          </a:xfrm>
          <a:prstGeom prst="rightArrowCallout">
            <a:avLst>
              <a:gd name="adj1" fmla="val 25000"/>
              <a:gd name="adj2" fmla="val 25000"/>
              <a:gd name="adj3" fmla="val 19084"/>
              <a:gd name="adj4" fmla="val 9418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divided the nations and put Israel in the middle.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581400"/>
            <a:ext cx="38100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407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are His special portion.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876800"/>
            <a:ext cx="3810000" cy="1303986"/>
          </a:xfrm>
          <a:prstGeom prst="rightArrowCallout">
            <a:avLst>
              <a:gd name="adj1" fmla="val 25000"/>
              <a:gd name="adj2" fmla="val 25000"/>
              <a:gd name="adj3" fmla="val 12160"/>
              <a:gd name="adj4" fmla="val 9380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Like the nesher who takes its young and drops them to teach them to fly, so too G-d taught us to fly on our own.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4540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 לד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143000"/>
            <a:ext cx="6172200" cy="4648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יְהוָה אֶל-מֹשֶׁה עֲלֵה אֵלַי הָהָרָה וֶהְיֵה-שָׁם </a:t>
            </a:r>
            <a:r>
              <a:rPr lang="he-IL" sz="2400" b="1" dirty="0">
                <a:solidFill>
                  <a:schemeClr val="accent3"/>
                </a:solidFill>
                <a:cs typeface="David" pitchFamily="34" charset="-79"/>
              </a:rPr>
              <a:t>וְאֶתְּנָה לְךָ אֶת-לֻחֹת הָאֶבֶן וְהַתּוֹרָה וְהַמִּצְוָה אֲשֶׁר כָּתַבְתִּי לְהוֹרֹתָם. </a:t>
            </a:r>
            <a:endParaRPr lang="en-US" sz="24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וַיָּקָם מֹשֶׁה וִיהוֹשֻׁעַ מְשָׁרְתוֹ וַיַּעַל מֹשֶׁה אֶל-הַר הָאֱלֹהִים.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יד</a:t>
            </a:r>
            <a:r>
              <a:rPr lang="he-IL" sz="2400" dirty="0">
                <a:cs typeface="David" pitchFamily="34" charset="-79"/>
              </a:rPr>
              <a:t> וְאֶל-הַזְּקֵנִים אָמַר שְׁבוּ-לָנוּ בָזֶה עַד אֲשֶׁר-נָשׁוּב אֲלֵיכֶם וְהִנֵּה אַהֲרֹן וְחוּר עִמָּכֶם מִי-בַעַל דְּבָרִים יִגַּשׁ אֲלֵהֶם.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טו</a:t>
            </a:r>
            <a:r>
              <a:rPr lang="he-IL" sz="2400" dirty="0">
                <a:cs typeface="David" pitchFamily="34" charset="-79"/>
              </a:rPr>
              <a:t> וַיַּעַל מֹשֶׁה אֶל-הָהָר וַיְכַס הֶעָנָן אֶת-הָהָר.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טז</a:t>
            </a:r>
            <a:r>
              <a:rPr lang="he-IL" sz="2400" dirty="0">
                <a:cs typeface="David" pitchFamily="34" charset="-79"/>
              </a:rPr>
              <a:t> וַיִּשְׁכֹּן כְּבוֹד-יְהוָה עַל-הַר סִינַי וַיְכַסֵּהוּ הֶעָנָן שֵׁשֶׁת יָמִים וַיִּקְרָא אֶל-מֹשֶׁה בַּיּוֹם הַשְּׁבִיעִי מִתּוֹךְ הֶעָנָן.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יז</a:t>
            </a:r>
            <a:r>
              <a:rPr lang="he-IL" sz="2400" dirty="0">
                <a:cs typeface="David" pitchFamily="34" charset="-79"/>
              </a:rPr>
              <a:t> וּמַרְאֵה כְּבוֹד יְהוָה כְּאֵשׁ אֹכֶלֶת בְּרֹאשׁ הָהָר לְעֵינֵי בְּנֵי יִשְׂרָאֵל.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יח</a:t>
            </a:r>
            <a:r>
              <a:rPr lang="he-IL" sz="2400" dirty="0">
                <a:cs typeface="David" pitchFamily="34" charset="-79"/>
              </a:rPr>
              <a:t> וַיָּבֹא מֹשֶׁה בְּתוֹךְ הֶעָנָן וַיַּעַל אֶל-הָהָר וַיְהִי מֹשֶׁה בָּהָר אַרְבָּעִים יוֹם וְאַרְבָּעִים לָיְלָה</a:t>
            </a:r>
            <a:r>
              <a:rPr lang="he-IL" sz="2400" dirty="0" smtClean="0">
                <a:cs typeface="David" pitchFamily="34" charset="-79"/>
              </a:rPr>
              <a:t>.</a:t>
            </a:r>
            <a:endParaRPr lang="en-US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228600"/>
            <a:ext cx="2362200" cy="3124200"/>
          </a:xfrm>
          <a:prstGeom prst="rightArrowCallout">
            <a:avLst>
              <a:gd name="adj1" fmla="val 25000"/>
              <a:gd name="adj2" fmla="val 25000"/>
              <a:gd name="adj3" fmla="val 16822"/>
              <a:gd name="adj4" fmla="val 7479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Luchot break. We do not yet know what the Torah and the Mitzvah are. The Mitzvah is explained in Sefer Devarim.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5499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ה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600200"/>
            <a:ext cx="3124200" cy="45259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וְאַתָּה פֹּה עֲמֹד עִמָּדִי וַאֲדַבְּרָה אֵלֶיךָ אֵת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כָּל-הַמִּצְוָה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וְהַחֻקִּים וְהַמִּשְׁפָּטִים </a:t>
            </a:r>
            <a:r>
              <a:rPr lang="he-IL" dirty="0">
                <a:cs typeface="David" pitchFamily="34" charset="-79"/>
              </a:rPr>
              <a:t>אֲשֶׁר תְּלַמְּדֵם וְעָשׂוּ בָאָרֶץ אֲשֶׁר אָנֹכִי נֹתֵן לָהֶם לְרִשְׁתָּהּ.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95400" y="1600200"/>
            <a:ext cx="2338589" cy="202734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David" pitchFamily="34" charset="-79"/>
                <a:cs typeface="David" pitchFamily="34" charset="-79"/>
              </a:rPr>
              <a:t>פרקים ו-יא</a:t>
            </a:r>
          </a:p>
          <a:p>
            <a:pPr algn="ctr"/>
            <a:r>
              <a:rPr lang="he-IL" sz="2400" dirty="0" smtClean="0">
                <a:latin typeface="David" pitchFamily="34" charset="-79"/>
                <a:cs typeface="David" pitchFamily="34" charset="-79"/>
              </a:rPr>
              <a:t>'המצוה'</a:t>
            </a:r>
          </a:p>
          <a:p>
            <a:pPr algn="ctr"/>
            <a:r>
              <a:rPr lang="he-IL" sz="2400" dirty="0" smtClean="0">
                <a:latin typeface="David" pitchFamily="34" charset="-79"/>
                <a:cs typeface="David" pitchFamily="34" charset="-79"/>
              </a:rPr>
              <a:t>= שמע – והיה אם שמוע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95400" y="3886200"/>
            <a:ext cx="2338588" cy="2057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400" dirty="0" smtClean="0">
                <a:latin typeface="David" pitchFamily="34" charset="-79"/>
                <a:cs typeface="David" pitchFamily="34" charset="-79"/>
              </a:rPr>
              <a:t>פרקים יב-כו</a:t>
            </a:r>
          </a:p>
          <a:p>
            <a:pPr algn="ctr"/>
            <a:r>
              <a:rPr lang="he-IL" sz="2400" dirty="0" smtClean="0">
                <a:latin typeface="David" pitchFamily="34" charset="-79"/>
                <a:cs typeface="David" pitchFamily="34" charset="-79"/>
              </a:rPr>
              <a:t>'חקים ומשפטים'</a:t>
            </a:r>
          </a:p>
          <a:p>
            <a:pPr algn="ctr"/>
            <a:r>
              <a:rPr lang="he-IL" sz="2400" dirty="0" smtClean="0">
                <a:cs typeface="David" pitchFamily="34" charset="-79"/>
              </a:rPr>
              <a:t>= התורה</a:t>
            </a:r>
            <a:endParaRPr lang="he-IL" sz="2400" dirty="0">
              <a:cs typeface="David" pitchFamily="34" charset="-79"/>
            </a:endParaRPr>
          </a:p>
        </p:txBody>
      </p:sp>
      <p:sp>
        <p:nvSpPr>
          <p:cNvPr id="6" name="Down Arrow 5"/>
          <p:cNvSpPr/>
          <p:nvPr/>
        </p:nvSpPr>
        <p:spPr>
          <a:xfrm rot="5897257">
            <a:off x="4098248" y="1943293"/>
            <a:ext cx="1143000" cy="144325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own Arrow 6"/>
          <p:cNvSpPr/>
          <p:nvPr/>
        </p:nvSpPr>
        <p:spPr>
          <a:xfrm rot="4144305">
            <a:off x="4082438" y="3387787"/>
            <a:ext cx="1143000" cy="1494959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89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 </a:t>
            </a: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During the first 40 days, Moshe should have taught the people the laws about going into Eretz Yisrael and becoming a nation representing G-d.</a:t>
            </a:r>
          </a:p>
          <a:p>
            <a:endParaRPr lang="en-GB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Chet HaMeraglim prevented this from happening.</a:t>
            </a:r>
          </a:p>
          <a:p>
            <a:endParaRPr lang="en-GB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Sefer Devarim contains these laws.</a:t>
            </a:r>
          </a:p>
          <a:p>
            <a:endParaRPr lang="en-GB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In Vayikra and Bamidbar, we have the laws of how to use the Mishkan.</a:t>
            </a:r>
          </a:p>
        </p:txBody>
      </p:sp>
    </p:spTree>
    <p:extLst>
      <p:ext uri="{BB962C8B-B14F-4D97-AF65-F5344CB8AC3E}">
        <p14:creationId xmlns:p14="http://schemas.microsoft.com/office/powerpoint/2010/main" val="6880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פירוש הרמב"ן על שמות כד:יב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spcAft>
                <a:spcPts val="0"/>
              </a:spcAft>
              <a:buNone/>
            </a:pPr>
            <a:r>
              <a:rPr lang="ar-SA" b="1" dirty="0" smtClean="0">
                <a:solidFill>
                  <a:schemeClr val="accent3"/>
                </a:solidFill>
                <a:latin typeface="David" pitchFamily="34" charset="-79"/>
                <a:ea typeface="Times New Roman"/>
              </a:rPr>
              <a:t>ויאמר </a:t>
            </a:r>
            <a:r>
              <a:rPr lang="ar-SA" b="1" dirty="0">
                <a:solidFill>
                  <a:schemeClr val="accent3"/>
                </a:solidFill>
                <a:latin typeface="David" pitchFamily="34" charset="-79"/>
                <a:ea typeface="Times New Roman"/>
              </a:rPr>
              <a:t>ה' אל משה עלה אלי ההרה</a:t>
            </a:r>
            <a:r>
              <a:rPr lang="en-US" b="1" dirty="0">
                <a:solidFill>
                  <a:schemeClr val="accent3"/>
                </a:solidFill>
                <a:latin typeface="David" pitchFamily="34" charset="-79"/>
                <a:ea typeface="Times New Roman"/>
                <a:cs typeface="David" pitchFamily="34" charset="-79"/>
              </a:rPr>
              <a:t> </a:t>
            </a:r>
            <a:r>
              <a:rPr lang="en-US" b="1" dirty="0" smtClean="0">
                <a:solidFill>
                  <a:schemeClr val="accent3"/>
                </a:solidFill>
                <a:latin typeface="David" pitchFamily="34" charset="-79"/>
                <a:ea typeface="Times New Roman"/>
                <a:cs typeface="David" pitchFamily="34" charset="-79"/>
              </a:rPr>
              <a:t>– </a:t>
            </a:r>
            <a:r>
              <a:rPr lang="en-US" b="1" dirty="0">
                <a:solidFill>
                  <a:srgbClr val="CC0066"/>
                </a:solidFill>
                <a:latin typeface="David" pitchFamily="34" charset="-79"/>
                <a:ea typeface="Times New Roman"/>
                <a:cs typeface="David" pitchFamily="34" charset="-79"/>
              </a:rPr>
              <a:t/>
            </a:r>
            <a:br>
              <a:rPr lang="en-US" b="1" dirty="0">
                <a:solidFill>
                  <a:srgbClr val="CC0066"/>
                </a:solidFill>
                <a:latin typeface="David" pitchFamily="34" charset="-79"/>
                <a:ea typeface="Times New Roman"/>
                <a:cs typeface="David" pitchFamily="34" charset="-79"/>
              </a:rPr>
            </a:br>
            <a:r>
              <a:rPr lang="ar-SA" dirty="0">
                <a:latin typeface="David" pitchFamily="34" charset="-79"/>
                <a:ea typeface="Times New Roman"/>
              </a:rPr>
              <a:t>...ושיעור הכתוב :ואתנה לך את לוחות האבן אשר כתבתי,  </a:t>
            </a:r>
            <a:r>
              <a:rPr lang="ar-SA" b="1" dirty="0">
                <a:latin typeface="David" pitchFamily="34" charset="-79"/>
                <a:ea typeface="Times New Roman"/>
              </a:rPr>
              <a:t>והתורה והמצווה</a:t>
            </a:r>
            <a:r>
              <a:rPr lang="ar-SA" dirty="0">
                <a:latin typeface="David" pitchFamily="34" charset="-79"/>
                <a:ea typeface="Times New Roman"/>
              </a:rPr>
              <a:t> להורותם.</a:t>
            </a:r>
            <a:endParaRPr lang="en-US" sz="2400" dirty="0">
              <a:latin typeface="David" pitchFamily="34" charset="-79"/>
              <a:ea typeface="Times New Roman"/>
              <a:cs typeface="David" pitchFamily="34" charset="-79"/>
            </a:endParaRPr>
          </a:p>
          <a:p>
            <a:pPr marL="0" indent="0" algn="r" rtl="1">
              <a:spcAft>
                <a:spcPts val="0"/>
              </a:spcAft>
              <a:buNone/>
            </a:pPr>
            <a:r>
              <a:rPr lang="ar-SA" dirty="0">
                <a:latin typeface="David" pitchFamily="34" charset="-79"/>
                <a:ea typeface="Times New Roman"/>
              </a:rPr>
              <a:t> והוא כאשר אמר במשנה תורה (דברים ה כח): "ואדברה אליך את כל המצווה והחוקים והמשפטים אשר תלמדם..."</a:t>
            </a:r>
            <a:r>
              <a:rPr lang="en-US" dirty="0">
                <a:latin typeface="David" pitchFamily="34" charset="-79"/>
                <a:ea typeface="Times New Roman"/>
                <a:cs typeface="David" pitchFamily="34" charset="-79"/>
              </a:rPr>
              <a:t>:</a:t>
            </a:r>
            <a:endParaRPr lang="en-US" sz="2400" dirty="0">
              <a:latin typeface="David" pitchFamily="34" charset="-79"/>
              <a:ea typeface="Times New Roman"/>
              <a:cs typeface="David" pitchFamily="34" charset="-79"/>
            </a:endParaRPr>
          </a:p>
          <a:p>
            <a:endParaRPr lang="en-GB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דברים פרק ו</a:t>
            </a:r>
            <a:endParaRPr lang="en-GB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וְזֹאת הַמִּצְוָה הַחֻקִּים וְהַמִּשְׁפָּטִים אֲשֶׁר צִוָּה יְהוָה אֱלֹהֵיכֶם לְלַמֵּד אֶתְכֶם לַעֲשׂוֹת בָּאָרֶץ אֲשֶׁר אַתֶּם עֹבְרִים שָׁמָּה לְרִשְׁתָּהּ.</a:t>
            </a:r>
            <a:endParaRPr lang="en-US" dirty="0"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33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he-IL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תורה </a:t>
            </a:r>
            <a:r>
              <a:rPr lang="he-IL" sz="4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= חוקים </a:t>
            </a:r>
            <a:r>
              <a:rPr lang="he-IL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ומשפטים</a:t>
            </a:r>
            <a:endParaRPr lang="en-US" sz="4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063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ד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705600" cy="5181600"/>
          </a:xfrm>
        </p:spPr>
        <p:txBody>
          <a:bodyPr anchor="ctr"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וְעַתָּה יִשְׂרָאֵל, שְׁמַע אֶל-הַחֻקִּים וְאֶל-הַמִּשְׁפָּטִים, אֲשֶׁר אָנֹכִי מְלַמֵּד אֶתְכֶם, לַעֲשׂוֹת--לְמַעַן תִּחְיוּ, וּבָאתֶם וִירִשְׁתֶּם אֶת-הָאָרֶץ, אֲשֶׁר יְהוָה אֱלֹהֵי אֲבֹתֵיכֶם, נֹתֵן לָכֶם.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 תֹסִפוּ, עַל-הַדָּבָר אֲשֶׁר אָנֹכִי מְצַוֶּה אֶתְכֶם, וְלֹא תִגְרְעוּ, מִמֶּנּוּ--לִשְׁמֹר, אֶת-מִצְו‍ֹת יְהוָה אֱלֹהֵיכֶם, אֲשֶׁר אָנֹכִי, מְצַוֶּה אֶתְכֶם.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עֵינֵיכֶם, הָרֹאוֹת, אֵת אֲשֶׁר-עָשָׂה יְהוָה, בְּבַעַל פְּעוֹר: כִּי כָל-הָאִישׁ, אֲשֶׁר הָלַךְ אַחֲרֵי בַעַל-פְּעוֹר--הִשְׁמִידוֹ יְהוָה אֱלֹהֶיךָ, מִקִּרְבֶּךָ.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וְאַתֶּם, הַדְּבֵקִים, בַּיהוָה, אֱלֹהֵיכֶם--חַיִּים כֻּלְּכֶם, הַיּוֹם.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רְאֵה לִמַּדְתִּי אֶתְכֶם, חֻקִּים וּמִשְׁפָּטִים, כַּאֲשֶׁר צִוַּנִי, יְהוָה אֱלֹהָי: לַעֲשׂוֹת כֵּן--בְּקֶרֶב הָאָרֶץ, אֲשֶׁר אַתֶּם בָּאִים שָׁמָּה לְרִשְׁתָּהּ.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וּשְׁמַרְתֶּם, וַעֲשִׂיתֶם--כִּי הִוא חָכְמַתְכֶם וּבִינַתְכֶם, לְעֵינֵי הָעַמִּים: אֲשֶׁר יִשְׁמְעוּן, אֵת כָּל-הַחֻקִּים הָאֵלֶּה, וְאָמְרוּ רַק עַם-חָכָם וְנָבוֹן, הַגּוֹי הַגָּדוֹל הַזֶּה.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מִי-גוֹי גָּדוֹל, אֲשֶׁר-לוֹ אֱלֹהִים קְרֹבִים אֵלָיו, כַּיהוָה אֱלֹהֵינוּ, בְּכָל-קָרְאֵנוּ אֵלָיו. </a:t>
            </a: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וּמִי גּוֹי גָּדוֹל, אֲשֶׁר-לוֹ חֻקִּים וּמִשְׁפָּטִים צַדִּיקִם, כְּכֹל הַתּוֹרָה הַזֹּאת, אֲשֶׁר אָנֹכִי נֹתֵן לִפְנֵיכֶם הַיּוֹם. 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3270" y="4038600"/>
            <a:ext cx="240513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30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 a light to the nations by following the laws.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3403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4803</Words>
  <Application>Microsoft Office PowerPoint</Application>
  <PresentationFormat>On-screen Show (4:3)</PresentationFormat>
  <Paragraphs>360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דברים</vt:lpstr>
      <vt:lpstr>שמות פרק לד</vt:lpstr>
      <vt:lpstr>ויקרא פרק ז</vt:lpstr>
      <vt:lpstr>פירוש החזקוני על שמות לד:לב</vt:lpstr>
      <vt:lpstr>שמות פרק לד</vt:lpstr>
      <vt:lpstr>דברים פרק ה</vt:lpstr>
      <vt:lpstr>PowerPoint Presentation</vt:lpstr>
      <vt:lpstr>פירוש הרמב"ן על שמות כד:יב</vt:lpstr>
      <vt:lpstr>דברים פרק ד</vt:lpstr>
      <vt:lpstr>דברים פרק ד</vt:lpstr>
      <vt:lpstr>דברים פרק ה</vt:lpstr>
      <vt:lpstr>דברים פרק כו</vt:lpstr>
      <vt:lpstr>לכה דודי - A Parallel of Sefer Devarim</vt:lpstr>
      <vt:lpstr>PowerPoint Presentation</vt:lpstr>
      <vt:lpstr>דברים פרק לא</vt:lpstr>
      <vt:lpstr>יהושע פרק כד</vt:lpstr>
      <vt:lpstr>יהושע פרק כד</vt:lpstr>
      <vt:lpstr>יהושע פרק כד</vt:lpstr>
      <vt:lpstr>יהושע פרק כד  - Accepting the covenant without a mountain over our heads.</vt:lpstr>
      <vt:lpstr>דברים פרק כז : ט-כו After  teaching the laws, they need to know the consequences of keeping or transgressing them</vt:lpstr>
      <vt:lpstr>דברים פרק כח</vt:lpstr>
      <vt:lpstr>שלום עליכם</vt:lpstr>
      <vt:lpstr>תהלים פרק צב</vt:lpstr>
      <vt:lpstr>תהלים פרק קמו</vt:lpstr>
      <vt:lpstr>דברים פרק י</vt:lpstr>
      <vt:lpstr>תהלים פרק קמה</vt:lpstr>
      <vt:lpstr>דברים פרק טו</vt:lpstr>
      <vt:lpstr>PowerPoint Presentation</vt:lpstr>
      <vt:lpstr>תהלים פרק קמח</vt:lpstr>
      <vt:lpstr>PowerPoint Presentation</vt:lpstr>
      <vt:lpstr>תהלים פרק צא</vt:lpstr>
      <vt:lpstr>דברים פרק כח</vt:lpstr>
      <vt:lpstr>דברים פרק כח If things go well then there will be good things in the land, otherwise there will be exile.</vt:lpstr>
      <vt:lpstr>דברים פרק כט</vt:lpstr>
      <vt:lpstr>דברים פרק כט</vt:lpstr>
      <vt:lpstr>דברים פרק ל G-d Cannot Pull Out Either</vt:lpstr>
      <vt:lpstr>דברים פרק ל</vt:lpstr>
      <vt:lpstr>דברים פרק לא</vt:lpstr>
      <vt:lpstr>דברים פרק לא Ensuring Continuity</vt:lpstr>
      <vt:lpstr>דברים פרק לב – האזינו Blame Yourself, Not G-d</vt:lpstr>
      <vt:lpstr>דברים פרק לב – האזינו Blame Yourself, Not G-d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דברים</dc:title>
  <dc:creator>Alexis</dc:creator>
  <cp:lastModifiedBy>Alexis</cp:lastModifiedBy>
  <cp:revision>88</cp:revision>
  <dcterms:created xsi:type="dcterms:W3CDTF">2006-08-16T00:00:00Z</dcterms:created>
  <dcterms:modified xsi:type="dcterms:W3CDTF">2013-09-17T18:22:04Z</dcterms:modified>
</cp:coreProperties>
</file>